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6858000" cx="12192000"/>
  <p:notesSz cx="6858000" cy="9144000"/>
  <p:embeddedFontLst>
    <p:embeddedFont>
      <p:font typeface="Play"/>
      <p:regular r:id="rId26"/>
      <p:bold r:id="rId27"/>
    </p:embeddedFont>
    <p:embeddedFont>
      <p:font typeface="Gill Sans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0">
          <p15:clr>
            <a:srgbClr val="F26B43"/>
          </p15:clr>
        </p15:guide>
        <p15:guide id="2" orient="horz" pos="216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0" roundtripDataSignature="AMtx7mgeonMW6kDnNEHq8EURNoLJOn+R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0"/>
        <p:guide pos="21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lay-regular.fntdata"/><Relationship Id="rId25" Type="http://schemas.openxmlformats.org/officeDocument/2006/relationships/slide" Target="slides/slide20.xml"/><Relationship Id="rId28" Type="http://schemas.openxmlformats.org/officeDocument/2006/relationships/font" Target="fonts/GillSans-regular.fntdata"/><Relationship Id="rId27" Type="http://schemas.openxmlformats.org/officeDocument/2006/relationships/font" Target="fonts/Pl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Gill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b9ccbb59af_3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1b9ccbb59af_3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1b9ccbb59af_3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03" name="Google Shape;203;g1b9ccbb59af_3_9:notes"/>
          <p:cNvSpPr txBox="1"/>
          <p:nvPr>
            <p:ph idx="10" type="dt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14/12/2022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b9ccbb59af_0_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b9ccbb59af_0_1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1b9ccbb59af_0_1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b9ccbb59af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b9ccbb59af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1b9ccbb59af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b9ccbb59af_0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b9ccbb59af_0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1b9ccbb59af_0_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b9ccbb59af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1b9ccbb59af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b9ccbb59af_0_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b9ccbb59af_0_1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1b9ccbb59af_0_1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b9ccbb59af_0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b9ccbb59af_0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1b9ccbb59af_0_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b9ccbb59af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b9ccbb59af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1b9ccbb59af_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b9ccbb59af_0_1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b9ccbb59af_0_1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1b9ccbb59af_0_1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b9ccbb59af_0_1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b9ccbb59af_0_1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1b9ccbb59af_0_1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b9ccbb59af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1b9ccbb59af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b9ccbb59af_1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b9ccbb59af_1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1b9ccbb59af_1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52" name="Google Shape;252;p3:notes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14/12/2022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b9ccbb59af_0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b9ccbb59af_0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1b9ccbb59af_0_1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b9ccbb59af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1b9ccbb59af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b9ccbb59af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b9ccbb59af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1b9ccbb59af_0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b9ccbb59af_1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b9ccbb59af_1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1b9ccbb59af_1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ítulo">
  <p:cSld name="1_Título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type="ctrTitle"/>
          </p:nvPr>
        </p:nvSpPr>
        <p:spPr>
          <a:xfrm>
            <a:off x="7999414" y="1051551"/>
            <a:ext cx="3565524" cy="238489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5"/>
          <p:cNvSpPr/>
          <p:nvPr>
            <p:ph idx="2" type="pic"/>
          </p:nvPr>
        </p:nvSpPr>
        <p:spPr>
          <a:xfrm>
            <a:off x="0" y="0"/>
            <a:ext cx="745236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8" name="Google Shape;18;p15"/>
          <p:cNvSpPr/>
          <p:nvPr/>
        </p:nvSpPr>
        <p:spPr>
          <a:xfrm>
            <a:off x="7999413" y="445272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9" name="Google Shape;19;p15"/>
          <p:cNvGrpSpPr/>
          <p:nvPr/>
        </p:nvGrpSpPr>
        <p:grpSpPr>
          <a:xfrm rot="5400000">
            <a:off x="10835022" y="5500185"/>
            <a:ext cx="828358" cy="828358"/>
            <a:chOff x="10462536" y="1408249"/>
            <a:chExt cx="828358" cy="828358"/>
          </a:xfrm>
        </p:grpSpPr>
        <p:sp>
          <p:nvSpPr>
            <p:cNvPr id="20" name="Google Shape;20;p15"/>
            <p:cNvSpPr/>
            <p:nvPr/>
          </p:nvSpPr>
          <p:spPr>
            <a:xfrm rot="8100000">
              <a:off x="10606715" y="1506691"/>
              <a:ext cx="540001" cy="631474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" name="Google Shape;21;p15"/>
            <p:cNvSpPr/>
            <p:nvPr/>
          </p:nvSpPr>
          <p:spPr>
            <a:xfrm rot="-8100000">
              <a:off x="10613915" y="1424627"/>
              <a:ext cx="270000" cy="540001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2" name="Google Shape;22;p15"/>
          <p:cNvSpPr txBox="1"/>
          <p:nvPr>
            <p:ph idx="1" type="body"/>
          </p:nvPr>
        </p:nvSpPr>
        <p:spPr>
          <a:xfrm>
            <a:off x="7999413" y="3568700"/>
            <a:ext cx="3565524" cy="1731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Resumen">
  <p:cSld name="12_Resumen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550863" y="4508500"/>
            <a:ext cx="4500562" cy="15629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4"/>
          <p:cNvSpPr/>
          <p:nvPr>
            <p:ph idx="2" type="pic"/>
          </p:nvPr>
        </p:nvSpPr>
        <p:spPr>
          <a:xfrm>
            <a:off x="0" y="0"/>
            <a:ext cx="12192000" cy="37764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5262411" y="4508500"/>
            <a:ext cx="6221412" cy="1563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2pPr>
            <a:lvl3pPr indent="-2286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3pPr>
            <a:lvl4pPr indent="-2286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4pPr>
            <a:lvl5pPr indent="-2286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24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4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39" name="Google Shape;139;p24"/>
          <p:cNvSpPr/>
          <p:nvPr/>
        </p:nvSpPr>
        <p:spPr>
          <a:xfrm>
            <a:off x="1225773" y="385222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Cierre">
  <p:cSld name="13_Cierre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ctrTitle"/>
          </p:nvPr>
        </p:nvSpPr>
        <p:spPr>
          <a:xfrm>
            <a:off x="550863" y="549275"/>
            <a:ext cx="5437187" cy="298623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5"/>
          <p:cNvSpPr txBox="1"/>
          <p:nvPr>
            <p:ph idx="1" type="subTitle"/>
          </p:nvPr>
        </p:nvSpPr>
        <p:spPr>
          <a:xfrm>
            <a:off x="550863" y="3827610"/>
            <a:ext cx="5437187" cy="22652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lvl="2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lvl="3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lvl="4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25"/>
          <p:cNvSpPr/>
          <p:nvPr>
            <p:ph idx="2" type="pic"/>
          </p:nvPr>
        </p:nvSpPr>
        <p:spPr>
          <a:xfrm>
            <a:off x="6556248" y="548640"/>
            <a:ext cx="5084064" cy="28803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44" name="Google Shape;144;p25"/>
          <p:cNvSpPr/>
          <p:nvPr>
            <p:ph idx="3" type="pic"/>
          </p:nvPr>
        </p:nvSpPr>
        <p:spPr>
          <a:xfrm>
            <a:off x="6556248" y="3429000"/>
            <a:ext cx="5084064" cy="28803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grpSp>
        <p:nvGrpSpPr>
          <p:cNvPr id="145" name="Google Shape;145;p25"/>
          <p:cNvGrpSpPr/>
          <p:nvPr/>
        </p:nvGrpSpPr>
        <p:grpSpPr>
          <a:xfrm>
            <a:off x="11030092" y="-213201"/>
            <a:ext cx="1708815" cy="1705831"/>
            <a:chOff x="11030092" y="-213201"/>
            <a:chExt cx="1708815" cy="1705831"/>
          </a:xfrm>
        </p:grpSpPr>
        <p:sp>
          <p:nvSpPr>
            <p:cNvPr id="146" name="Google Shape;146;p25"/>
            <p:cNvSpPr/>
            <p:nvPr/>
          </p:nvSpPr>
          <p:spPr>
            <a:xfrm rot="-2700000">
              <a:off x="11161347" y="125399"/>
              <a:ext cx="1341675" cy="926985"/>
            </a:xfrm>
            <a:custGeom>
              <a:rect b="b" l="l" r="r" t="t"/>
              <a:pathLst>
                <a:path extrusionOk="0" h="926985" w="134167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7" name="Google Shape;147;p25"/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8" name="Google Shape;148;p25"/>
            <p:cNvSpPr/>
            <p:nvPr/>
          </p:nvSpPr>
          <p:spPr>
            <a:xfrm rot="-2700000">
              <a:off x="11228590" y="129580"/>
              <a:ext cx="1337455" cy="1042921"/>
            </a:xfrm>
            <a:custGeom>
              <a:rect b="b" l="l" r="r" t="t"/>
              <a:pathLst>
                <a:path extrusionOk="0" h="1042921" w="1337455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149" name="Google Shape;149;p25"/>
          <p:cNvGrpSpPr/>
          <p:nvPr/>
        </p:nvGrpSpPr>
        <p:grpSpPr>
          <a:xfrm>
            <a:off x="577658" y="5511950"/>
            <a:ext cx="828358" cy="828358"/>
            <a:chOff x="10462536" y="1408249"/>
            <a:chExt cx="828358" cy="828358"/>
          </a:xfrm>
        </p:grpSpPr>
        <p:sp>
          <p:nvSpPr>
            <p:cNvPr id="150" name="Google Shape;150;p25"/>
            <p:cNvSpPr/>
            <p:nvPr/>
          </p:nvSpPr>
          <p:spPr>
            <a:xfrm rot="8100000">
              <a:off x="10606715" y="1506691"/>
              <a:ext cx="540001" cy="631474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51" name="Google Shape;151;p25"/>
            <p:cNvSpPr/>
            <p:nvPr/>
          </p:nvSpPr>
          <p:spPr>
            <a:xfrm rot="-8100000">
              <a:off x="10613915" y="1424627"/>
              <a:ext cx="270000" cy="540001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52" name="Google Shape;152;p25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5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5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55" name="Google Shape;155;p25"/>
          <p:cNvSpPr/>
          <p:nvPr/>
        </p:nvSpPr>
        <p:spPr>
          <a:xfrm>
            <a:off x="5303845" y="5427212"/>
            <a:ext cx="1080000" cy="108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Salto de sección">
  <p:cSld name="5_Salto de sección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58" name="Google Shape;158;p26"/>
          <p:cNvSpPr txBox="1"/>
          <p:nvPr>
            <p:ph idx="1" type="subTitle"/>
          </p:nvPr>
        </p:nvSpPr>
        <p:spPr>
          <a:xfrm>
            <a:off x="0" y="3557281"/>
            <a:ext cx="6640285" cy="3300719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5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1pPr>
            <a:lvl2pPr lvl="1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lvl="2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lvl="3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lvl="4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26"/>
          <p:cNvSpPr txBox="1"/>
          <p:nvPr>
            <p:ph type="ctrTitle"/>
          </p:nvPr>
        </p:nvSpPr>
        <p:spPr>
          <a:xfrm>
            <a:off x="0" y="0"/>
            <a:ext cx="6640285" cy="3535509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50000">
                <a:srgbClr val="1B192E">
                  <a:alpha val="69803"/>
                </a:srgbClr>
              </a:gs>
              <a:gs pos="100000">
                <a:srgbClr val="1B192E">
                  <a:alpha val="69803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Play"/>
              <a:buNone/>
              <a:defRPr sz="6400"/>
            </a:lvl1pPr>
            <a:lvl2pPr lvl="1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ctrTitle"/>
          </p:nvPr>
        </p:nvSpPr>
        <p:spPr>
          <a:xfrm>
            <a:off x="3359149" y="389840"/>
            <a:ext cx="8281987" cy="29546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Play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7"/>
          <p:cNvSpPr txBox="1"/>
          <p:nvPr>
            <p:ph idx="1" type="subTitle"/>
          </p:nvPr>
        </p:nvSpPr>
        <p:spPr>
          <a:xfrm>
            <a:off x="3359149" y="3536951"/>
            <a:ext cx="8281989" cy="2555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63" name="Google Shape;163;p27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7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7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66" name="Google Shape;166;p27"/>
          <p:cNvSpPr/>
          <p:nvPr/>
        </p:nvSpPr>
        <p:spPr>
          <a:xfrm rot="2700000">
            <a:off x="612445" y="481888"/>
            <a:ext cx="1080000" cy="1262947"/>
          </a:xfrm>
          <a:custGeom>
            <a:rect b="b" l="l" r="r" t="t"/>
            <a:pathLst>
              <a:path extrusionOk="0" h="1262947" w="1080000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0">
                <a:srgbClr val="2B274A"/>
              </a:gs>
              <a:gs pos="30000">
                <a:srgbClr val="2B274A"/>
              </a:gs>
              <a:gs pos="40000">
                <a:srgbClr val="453E75"/>
              </a:gs>
              <a:gs pos="60000">
                <a:srgbClr val="2B274A"/>
              </a:gs>
              <a:gs pos="100000">
                <a:schemeClr val="dk2"/>
              </a:gs>
            </a:gsLst>
            <a:lin ang="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7" name="Google Shape;167;p27"/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0">
                <a:srgbClr val="221F3B"/>
              </a:gs>
              <a:gs pos="50000">
                <a:srgbClr val="221F3B"/>
              </a:gs>
              <a:gs pos="100000">
                <a:srgbClr val="2B274A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69" name="Google Shape;169;p27"/>
          <p:cNvGrpSpPr/>
          <p:nvPr/>
        </p:nvGrpSpPr>
        <p:grpSpPr>
          <a:xfrm>
            <a:off x="1292493" y="4299807"/>
            <a:ext cx="2083885" cy="2083885"/>
            <a:chOff x="4842143" y="3556857"/>
            <a:chExt cx="2083885" cy="2083885"/>
          </a:xfrm>
        </p:grpSpPr>
        <p:sp>
          <p:nvSpPr>
            <p:cNvPr id="170" name="Google Shape;170;p27"/>
            <p:cNvSpPr/>
            <p:nvPr/>
          </p:nvSpPr>
          <p:spPr>
            <a:xfrm flipH="1" rot="8100000">
              <a:off x="5005634" y="4191206"/>
              <a:ext cx="1853969" cy="926985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1" name="Google Shape;171;p27"/>
            <p:cNvSpPr/>
            <p:nvPr/>
          </p:nvSpPr>
          <p:spPr>
            <a:xfrm flipH="1" rot="8100000">
              <a:off x="4957101" y="4052255"/>
              <a:ext cx="1853969" cy="1093090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2" name="Google Shape;172;p27"/>
            <p:cNvSpPr/>
            <p:nvPr/>
          </p:nvSpPr>
          <p:spPr>
            <a:xfrm flipH="1" rot="2700000">
              <a:off x="6040374" y="3601683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3" name="Google Shape;173;p27"/>
            <p:cNvSpPr/>
            <p:nvPr/>
          </p:nvSpPr>
          <p:spPr>
            <a:xfrm flipH="1" rot="2700000">
              <a:off x="5059348" y="4582709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contenido" type="twoObj">
  <p:cSld name="TWO_OBJECTS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/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76" name="Google Shape;176;p28"/>
          <p:cNvGrpSpPr/>
          <p:nvPr/>
        </p:nvGrpSpPr>
        <p:grpSpPr>
          <a:xfrm>
            <a:off x="233344" y="5384019"/>
            <a:ext cx="828357" cy="828357"/>
            <a:chOff x="2895711" y="1234487"/>
            <a:chExt cx="828357" cy="828357"/>
          </a:xfrm>
        </p:grpSpPr>
        <p:sp>
          <p:nvSpPr>
            <p:cNvPr id="177" name="Google Shape;177;p28"/>
            <p:cNvSpPr/>
            <p:nvPr/>
          </p:nvSpPr>
          <p:spPr>
            <a:xfrm rot="2700000">
              <a:off x="3039890" y="1332929"/>
              <a:ext cx="540000" cy="631474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453E75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8" name="Google Shape;178;p28"/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0">
                  <a:srgbClr val="221F3B"/>
                </a:gs>
                <a:gs pos="50000">
                  <a:srgbClr val="221F3B"/>
                </a:gs>
                <a:gs pos="100000">
                  <a:srgbClr val="2B274A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79" name="Google Shape;179;p28"/>
          <p:cNvSpPr txBox="1"/>
          <p:nvPr>
            <p:ph type="title"/>
          </p:nvPr>
        </p:nvSpPr>
        <p:spPr>
          <a:xfrm>
            <a:off x="550863" y="549275"/>
            <a:ext cx="11090274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550862" y="2097175"/>
            <a:ext cx="5435600" cy="3995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28"/>
          <p:cNvSpPr txBox="1"/>
          <p:nvPr>
            <p:ph idx="2" type="body"/>
          </p:nvPr>
        </p:nvSpPr>
        <p:spPr>
          <a:xfrm>
            <a:off x="6205538" y="2097175"/>
            <a:ext cx="5435600" cy="3995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28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8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8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9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29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30"/>
          <p:cNvGrpSpPr/>
          <p:nvPr/>
        </p:nvGrpSpPr>
        <p:grpSpPr>
          <a:xfrm>
            <a:off x="4752748" y="4823504"/>
            <a:ext cx="1656714" cy="1656714"/>
            <a:chOff x="2481534" y="2139594"/>
            <a:chExt cx="1656714" cy="1656714"/>
          </a:xfrm>
        </p:grpSpPr>
        <p:sp>
          <p:nvSpPr>
            <p:cNvPr id="191" name="Google Shape;191;p30"/>
            <p:cNvSpPr/>
            <p:nvPr/>
          </p:nvSpPr>
          <p:spPr>
            <a:xfrm rot="2700000">
              <a:off x="2769891" y="2336477"/>
              <a:ext cx="1080000" cy="1262947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453E75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2" name="Google Shape;192;p30"/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0">
                  <a:srgbClr val="221F3B"/>
                </a:gs>
                <a:gs pos="50000">
                  <a:srgbClr val="221F3B"/>
                </a:gs>
                <a:gs pos="100000">
                  <a:srgbClr val="2B274A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93" name="Google Shape;193;p30"/>
          <p:cNvSpPr txBox="1"/>
          <p:nvPr>
            <p:ph type="title"/>
          </p:nvPr>
        </p:nvSpPr>
        <p:spPr>
          <a:xfrm>
            <a:off x="550863" y="549275"/>
            <a:ext cx="11090275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30"/>
          <p:cNvSpPr txBox="1"/>
          <p:nvPr>
            <p:ph idx="1" type="body"/>
          </p:nvPr>
        </p:nvSpPr>
        <p:spPr>
          <a:xfrm>
            <a:off x="4295775" y="1750060"/>
            <a:ext cx="7345362" cy="4342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1pPr>
            <a:lvl2pPr indent="-3302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2pPr>
            <a:lvl3pPr indent="-3302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5pPr>
            <a:lvl6pPr indent="-355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95" name="Google Shape;195;p30"/>
          <p:cNvSpPr txBox="1"/>
          <p:nvPr>
            <p:ph idx="2" type="body"/>
          </p:nvPr>
        </p:nvSpPr>
        <p:spPr>
          <a:xfrm>
            <a:off x="550863" y="1750060"/>
            <a:ext cx="3565525" cy="4342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96" name="Google Shape;196;p30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30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0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Agenda">
  <p:cSld name="2_Agenda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6"/>
          <p:cNvSpPr txBox="1"/>
          <p:nvPr>
            <p:ph type="title"/>
          </p:nvPr>
        </p:nvSpPr>
        <p:spPr>
          <a:xfrm>
            <a:off x="550864" y="549275"/>
            <a:ext cx="3565524" cy="199785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" type="body"/>
          </p:nvPr>
        </p:nvSpPr>
        <p:spPr>
          <a:xfrm>
            <a:off x="550863" y="2677306"/>
            <a:ext cx="3565525" cy="3415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16"/>
          <p:cNvSpPr/>
          <p:nvPr>
            <p:ph idx="2" type="pic"/>
          </p:nvPr>
        </p:nvSpPr>
        <p:spPr>
          <a:xfrm>
            <a:off x="5208928" y="1596771"/>
            <a:ext cx="3448558" cy="34485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27" name="Google Shape;27;p16"/>
          <p:cNvSpPr/>
          <p:nvPr>
            <p:ph idx="3" type="pic"/>
          </p:nvPr>
        </p:nvSpPr>
        <p:spPr>
          <a:xfrm>
            <a:off x="8918575" y="596392"/>
            <a:ext cx="2263776" cy="22637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28" name="Google Shape;28;p16"/>
          <p:cNvSpPr/>
          <p:nvPr>
            <p:ph idx="4" type="pic"/>
          </p:nvPr>
        </p:nvSpPr>
        <p:spPr>
          <a:xfrm>
            <a:off x="9091612" y="3324733"/>
            <a:ext cx="2936876" cy="29368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29" name="Google Shape;29;p16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6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2" name="Google Shape;32;p16"/>
          <p:cNvSpPr/>
          <p:nvPr/>
        </p:nvSpPr>
        <p:spPr>
          <a:xfrm>
            <a:off x="6548755" y="850167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3" name="Google Shape;33;p16"/>
          <p:cNvGrpSpPr/>
          <p:nvPr/>
        </p:nvGrpSpPr>
        <p:grpSpPr>
          <a:xfrm>
            <a:off x="5585919" y="5592565"/>
            <a:ext cx="828358" cy="828358"/>
            <a:chOff x="3393179" y="4841987"/>
            <a:chExt cx="828358" cy="828358"/>
          </a:xfrm>
        </p:grpSpPr>
        <p:sp>
          <p:nvSpPr>
            <p:cNvPr id="34" name="Google Shape;34;p16"/>
            <p:cNvSpPr/>
            <p:nvPr/>
          </p:nvSpPr>
          <p:spPr>
            <a:xfrm rot="8100000">
              <a:off x="3537358" y="4940429"/>
              <a:ext cx="540001" cy="631474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5" name="Google Shape;35;p16"/>
            <p:cNvSpPr/>
            <p:nvPr/>
          </p:nvSpPr>
          <p:spPr>
            <a:xfrm rot="-81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0">
                  <a:srgbClr val="453E75">
                    <a:alpha val="32941"/>
                  </a:srgbClr>
                </a:gs>
                <a:gs pos="100000">
                  <a:srgbClr val="59EFC0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Introducción">
  <p:cSld name="3_Introducció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 txBox="1"/>
          <p:nvPr>
            <p:ph type="title"/>
          </p:nvPr>
        </p:nvSpPr>
        <p:spPr>
          <a:xfrm>
            <a:off x="550863" y="4507200"/>
            <a:ext cx="4500562" cy="15629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7"/>
          <p:cNvSpPr/>
          <p:nvPr>
            <p:ph idx="2" type="pic"/>
          </p:nvPr>
        </p:nvSpPr>
        <p:spPr>
          <a:xfrm>
            <a:off x="0" y="0"/>
            <a:ext cx="3054096" cy="37764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39" name="Google Shape;39;p17"/>
          <p:cNvSpPr/>
          <p:nvPr>
            <p:ph idx="3" type="pic"/>
          </p:nvPr>
        </p:nvSpPr>
        <p:spPr>
          <a:xfrm>
            <a:off x="3054096" y="0"/>
            <a:ext cx="3054096" cy="37764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40" name="Google Shape;40;p17"/>
          <p:cNvSpPr/>
          <p:nvPr>
            <p:ph idx="4" type="pic"/>
          </p:nvPr>
        </p:nvSpPr>
        <p:spPr>
          <a:xfrm>
            <a:off x="6083808" y="0"/>
            <a:ext cx="3054096" cy="37764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41" name="Google Shape;41;p17"/>
          <p:cNvSpPr/>
          <p:nvPr>
            <p:ph idx="5" type="pic"/>
          </p:nvPr>
        </p:nvSpPr>
        <p:spPr>
          <a:xfrm>
            <a:off x="9137904" y="0"/>
            <a:ext cx="3054096" cy="37764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42" name="Google Shape;42;p17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7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7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45" name="Google Shape;45;p17"/>
          <p:cNvSpPr txBox="1"/>
          <p:nvPr>
            <p:ph idx="1" type="body"/>
          </p:nvPr>
        </p:nvSpPr>
        <p:spPr>
          <a:xfrm>
            <a:off x="5262411" y="4508500"/>
            <a:ext cx="6221412" cy="1563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/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2pPr>
            <a:lvl3pPr indent="-2286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3pPr>
            <a:lvl4pPr indent="-2286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4pPr>
            <a:lvl5pPr indent="-2286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Salto de sección">
  <p:cSld name="4_Salto de sección">
    <p:bg>
      <p:bgPr>
        <a:solidFill>
          <a:schemeClr val="dk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8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48" name="Google Shape;48;p18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8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8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51" name="Google Shape;51;p18"/>
          <p:cNvSpPr/>
          <p:nvPr/>
        </p:nvSpPr>
        <p:spPr>
          <a:xfrm>
            <a:off x="0" y="5773729"/>
            <a:ext cx="12192000" cy="1084271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28000">
                <a:srgbClr val="1B192E">
                  <a:alpha val="0"/>
                </a:srgbClr>
              </a:gs>
              <a:gs pos="9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2" name="Google Shape;52;p18"/>
          <p:cNvSpPr/>
          <p:nvPr/>
        </p:nvSpPr>
        <p:spPr>
          <a:xfrm rot="10800000">
            <a:off x="0" y="-3"/>
            <a:ext cx="9000000" cy="6857998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5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" name="Google Shape;53;p18"/>
          <p:cNvSpPr txBox="1"/>
          <p:nvPr>
            <p:ph type="ctrTitle"/>
          </p:nvPr>
        </p:nvSpPr>
        <p:spPr>
          <a:xfrm>
            <a:off x="550863" y="549275"/>
            <a:ext cx="5437187" cy="298623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Play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8"/>
          <p:cNvSpPr txBox="1"/>
          <p:nvPr>
            <p:ph idx="1" type="subTitle"/>
          </p:nvPr>
        </p:nvSpPr>
        <p:spPr>
          <a:xfrm>
            <a:off x="550863" y="3816724"/>
            <a:ext cx="5437187" cy="22652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lvl="2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lvl="3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lvl="4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Escala de tiempo de tabla y gráfico" type="obj">
  <p:cSld name="OBJEC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9"/>
          <p:cNvGrpSpPr/>
          <p:nvPr/>
        </p:nvGrpSpPr>
        <p:grpSpPr>
          <a:xfrm>
            <a:off x="363888" y="5322560"/>
            <a:ext cx="1030305" cy="1030305"/>
            <a:chOff x="10240859" y="1436639"/>
            <a:chExt cx="1030305" cy="1030305"/>
          </a:xfrm>
        </p:grpSpPr>
        <p:sp>
          <p:nvSpPr>
            <p:cNvPr id="57" name="Google Shape;57;p19"/>
            <p:cNvSpPr/>
            <p:nvPr/>
          </p:nvSpPr>
          <p:spPr>
            <a:xfrm rot="-8100000">
              <a:off x="10268976" y="1743588"/>
              <a:ext cx="926985" cy="463493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8" name="Google Shape;58;p19"/>
            <p:cNvSpPr/>
            <p:nvPr/>
          </p:nvSpPr>
          <p:spPr>
            <a:xfrm rot="-2700000">
              <a:off x="11115555" y="1939340"/>
              <a:ext cx="53549" cy="233295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9" name="Google Shape;59;p19"/>
            <p:cNvSpPr/>
            <p:nvPr/>
          </p:nvSpPr>
          <p:spPr>
            <a:xfrm rot="-2700000">
              <a:off x="10625042" y="1448827"/>
              <a:ext cx="53549" cy="233295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0" name="Google Shape;60;p19"/>
            <p:cNvSpPr/>
            <p:nvPr/>
          </p:nvSpPr>
          <p:spPr>
            <a:xfrm rot="-8100000">
              <a:off x="10292519" y="1686748"/>
              <a:ext cx="926985" cy="530086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61" name="Google Shape;61;p19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9"/>
          <p:cNvSpPr txBox="1"/>
          <p:nvPr>
            <p:ph idx="1" type="body"/>
          </p:nvPr>
        </p:nvSpPr>
        <p:spPr>
          <a:xfrm>
            <a:off x="550863" y="2113199"/>
            <a:ext cx="11090274" cy="3979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19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9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9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ita">
  <p:cSld name="7_Cita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0"/>
          <p:cNvSpPr txBox="1"/>
          <p:nvPr>
            <p:ph type="title"/>
          </p:nvPr>
        </p:nvSpPr>
        <p:spPr>
          <a:xfrm>
            <a:off x="550864" y="549275"/>
            <a:ext cx="3566160" cy="33845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8" name="Google Shape;68;p20"/>
          <p:cNvGrpSpPr/>
          <p:nvPr/>
        </p:nvGrpSpPr>
        <p:grpSpPr>
          <a:xfrm>
            <a:off x="10708081" y="4012605"/>
            <a:ext cx="897877" cy="934082"/>
            <a:chOff x="5129684" y="1232940"/>
            <a:chExt cx="897877" cy="934082"/>
          </a:xfrm>
        </p:grpSpPr>
        <p:sp>
          <p:nvSpPr>
            <p:cNvPr id="69" name="Google Shape;69;p20"/>
            <p:cNvSpPr/>
            <p:nvPr/>
          </p:nvSpPr>
          <p:spPr>
            <a:xfrm rot="1800000">
              <a:off x="5356930" y="1363788"/>
              <a:ext cx="621086" cy="364601"/>
            </a:xfrm>
            <a:custGeom>
              <a:rect b="b" l="l" r="r" t="t"/>
              <a:pathLst>
                <a:path extrusionOk="0" h="317" w="540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0" name="Google Shape;70;p20"/>
            <p:cNvSpPr/>
            <p:nvPr/>
          </p:nvSpPr>
          <p:spPr>
            <a:xfrm rot="1800000">
              <a:off x="5243759" y="1430747"/>
              <a:ext cx="305942" cy="538275"/>
            </a:xfrm>
            <a:custGeom>
              <a:rect b="b" l="l" r="r" t="t"/>
              <a:pathLst>
                <a:path extrusionOk="0" h="468" w="266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9799999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1" name="Google Shape;71;p20"/>
            <p:cNvSpPr/>
            <p:nvPr/>
          </p:nvSpPr>
          <p:spPr>
            <a:xfrm rot="1800000">
              <a:off x="5508097" y="1586019"/>
              <a:ext cx="315144" cy="538275"/>
            </a:xfrm>
            <a:custGeom>
              <a:rect b="b" l="l" r="r" t="t"/>
              <a:pathLst>
                <a:path extrusionOk="0" h="468" w="274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8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72" name="Google Shape;72;p20"/>
          <p:cNvSpPr/>
          <p:nvPr/>
        </p:nvSpPr>
        <p:spPr>
          <a:xfrm>
            <a:off x="5668780" y="5059009"/>
            <a:ext cx="1080000" cy="108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3" name="Google Shape;73;p20"/>
          <p:cNvSpPr txBox="1"/>
          <p:nvPr>
            <p:ph idx="1" type="body"/>
          </p:nvPr>
        </p:nvSpPr>
        <p:spPr>
          <a:xfrm>
            <a:off x="550863" y="4097338"/>
            <a:ext cx="3565524" cy="2351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2pPr>
            <a:lvl3pPr indent="-3556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3pPr>
            <a:lvl4pPr indent="-3556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20"/>
          <p:cNvSpPr/>
          <p:nvPr>
            <p:ph idx="2" type="pic"/>
          </p:nvPr>
        </p:nvSpPr>
        <p:spPr>
          <a:xfrm>
            <a:off x="5535809" y="656633"/>
            <a:ext cx="5132388" cy="51323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75" name="Google Shape;75;p20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Equipo">
  <p:cSld name="8_Equipo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/>
          <p:nvPr/>
        </p:nvSpPr>
        <p:spPr>
          <a:xfrm>
            <a:off x="0" y="5773729"/>
            <a:ext cx="12192000" cy="1084271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40000">
                <a:srgbClr val="1B192E">
                  <a:alpha val="0"/>
                </a:srgbClr>
              </a:gs>
              <a:gs pos="100000">
                <a:srgbClr val="1B192E">
                  <a:alpha val="6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0" name="Google Shape;80;p21"/>
          <p:cNvSpPr/>
          <p:nvPr/>
        </p:nvSpPr>
        <p:spPr>
          <a:xfrm>
            <a:off x="10288775" y="762609"/>
            <a:ext cx="1080000" cy="108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1" name="Google Shape;81;p21"/>
          <p:cNvSpPr txBox="1"/>
          <p:nvPr>
            <p:ph type="ctrTitle"/>
          </p:nvPr>
        </p:nvSpPr>
        <p:spPr>
          <a:xfrm>
            <a:off x="548640" y="548640"/>
            <a:ext cx="8281987" cy="12530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2" name="Google Shape;82;p21"/>
          <p:cNvGrpSpPr/>
          <p:nvPr/>
        </p:nvGrpSpPr>
        <p:grpSpPr>
          <a:xfrm>
            <a:off x="1763106" y="4294374"/>
            <a:ext cx="2083885" cy="2083885"/>
            <a:chOff x="4842143" y="3556857"/>
            <a:chExt cx="2083885" cy="2083885"/>
          </a:xfrm>
        </p:grpSpPr>
        <p:sp>
          <p:nvSpPr>
            <p:cNvPr id="83" name="Google Shape;83;p21"/>
            <p:cNvSpPr/>
            <p:nvPr/>
          </p:nvSpPr>
          <p:spPr>
            <a:xfrm flipH="1" rot="8100000">
              <a:off x="5005634" y="4191206"/>
              <a:ext cx="1853969" cy="926985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4" name="Google Shape;84;p21"/>
            <p:cNvSpPr/>
            <p:nvPr/>
          </p:nvSpPr>
          <p:spPr>
            <a:xfrm flipH="1" rot="8100000">
              <a:off x="4957101" y="4052255"/>
              <a:ext cx="1853969" cy="1093090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5" name="Google Shape;85;p21"/>
            <p:cNvSpPr/>
            <p:nvPr/>
          </p:nvSpPr>
          <p:spPr>
            <a:xfrm flipH="1" rot="2700000">
              <a:off x="6040374" y="3601683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6" name="Google Shape;86;p21"/>
            <p:cNvSpPr/>
            <p:nvPr/>
          </p:nvSpPr>
          <p:spPr>
            <a:xfrm flipH="1" rot="2700000">
              <a:off x="5059348" y="4582709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87" name="Google Shape;87;p21"/>
          <p:cNvSpPr/>
          <p:nvPr>
            <p:ph idx="2" type="pic"/>
          </p:nvPr>
        </p:nvSpPr>
        <p:spPr>
          <a:xfrm>
            <a:off x="1078992" y="1990724"/>
            <a:ext cx="1691640" cy="14356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88" name="Google Shape;88;p21"/>
          <p:cNvSpPr/>
          <p:nvPr>
            <p:ph idx="3" type="pic"/>
          </p:nvPr>
        </p:nvSpPr>
        <p:spPr>
          <a:xfrm>
            <a:off x="3838384" y="1990724"/>
            <a:ext cx="1691640" cy="14356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89" name="Google Shape;89;p21"/>
          <p:cNvSpPr/>
          <p:nvPr>
            <p:ph idx="4" type="pic"/>
          </p:nvPr>
        </p:nvSpPr>
        <p:spPr>
          <a:xfrm>
            <a:off x="6661976" y="1993392"/>
            <a:ext cx="1691640" cy="14356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90" name="Google Shape;90;p21"/>
          <p:cNvSpPr/>
          <p:nvPr>
            <p:ph idx="5" type="pic"/>
          </p:nvPr>
        </p:nvSpPr>
        <p:spPr>
          <a:xfrm>
            <a:off x="9485568" y="1990724"/>
            <a:ext cx="1691640" cy="14356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91" name="Google Shape;91;p21"/>
          <p:cNvSpPr txBox="1"/>
          <p:nvPr>
            <p:ph idx="1" type="body"/>
          </p:nvPr>
        </p:nvSpPr>
        <p:spPr>
          <a:xfrm>
            <a:off x="1079500" y="3781425"/>
            <a:ext cx="1711325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21"/>
          <p:cNvSpPr txBox="1"/>
          <p:nvPr>
            <p:ph idx="6" type="body"/>
          </p:nvPr>
        </p:nvSpPr>
        <p:spPr>
          <a:xfrm>
            <a:off x="1078733" y="4232949"/>
            <a:ext cx="1711572" cy="638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21"/>
          <p:cNvSpPr txBox="1"/>
          <p:nvPr>
            <p:ph idx="7" type="body"/>
          </p:nvPr>
        </p:nvSpPr>
        <p:spPr>
          <a:xfrm>
            <a:off x="3839151" y="3781425"/>
            <a:ext cx="1711325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21"/>
          <p:cNvSpPr txBox="1"/>
          <p:nvPr>
            <p:ph idx="8" type="body"/>
          </p:nvPr>
        </p:nvSpPr>
        <p:spPr>
          <a:xfrm>
            <a:off x="3838384" y="4232949"/>
            <a:ext cx="1711572" cy="638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21"/>
          <p:cNvSpPr txBox="1"/>
          <p:nvPr>
            <p:ph idx="9" type="body"/>
          </p:nvPr>
        </p:nvSpPr>
        <p:spPr>
          <a:xfrm>
            <a:off x="6662743" y="3781425"/>
            <a:ext cx="1711325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21"/>
          <p:cNvSpPr txBox="1"/>
          <p:nvPr>
            <p:ph idx="13" type="body"/>
          </p:nvPr>
        </p:nvSpPr>
        <p:spPr>
          <a:xfrm>
            <a:off x="6661976" y="4232949"/>
            <a:ext cx="1711572" cy="638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21"/>
          <p:cNvSpPr txBox="1"/>
          <p:nvPr>
            <p:ph idx="14" type="body"/>
          </p:nvPr>
        </p:nvSpPr>
        <p:spPr>
          <a:xfrm>
            <a:off x="9433112" y="3787288"/>
            <a:ext cx="1711325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21"/>
          <p:cNvSpPr txBox="1"/>
          <p:nvPr>
            <p:ph idx="15" type="body"/>
          </p:nvPr>
        </p:nvSpPr>
        <p:spPr>
          <a:xfrm>
            <a:off x="9432345" y="4238812"/>
            <a:ext cx="1711572" cy="638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21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ontenido y columna 2 (diapositiva de comparación)" type="twoTxTwoObj">
  <p:cSld name="TWO_OBJECTS_WITH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/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4" name="Google Shape;104;p22"/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dk2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5" name="Google Shape;105;p22"/>
          <p:cNvSpPr txBox="1"/>
          <p:nvPr>
            <p:ph type="title"/>
          </p:nvPr>
        </p:nvSpPr>
        <p:spPr>
          <a:xfrm>
            <a:off x="550862" y="549275"/>
            <a:ext cx="11097551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2"/>
          <p:cNvSpPr txBox="1"/>
          <p:nvPr>
            <p:ph idx="1" type="body"/>
          </p:nvPr>
        </p:nvSpPr>
        <p:spPr>
          <a:xfrm>
            <a:off x="550864" y="1731375"/>
            <a:ext cx="5437186" cy="5353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7" name="Google Shape;107;p22"/>
          <p:cNvSpPr txBox="1"/>
          <p:nvPr>
            <p:ph idx="2" type="body"/>
          </p:nvPr>
        </p:nvSpPr>
        <p:spPr>
          <a:xfrm>
            <a:off x="550863" y="2427370"/>
            <a:ext cx="5429114" cy="3515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1pPr>
            <a:lvl2pPr indent="-3302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2pPr>
            <a:lvl3pPr indent="-3302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22"/>
          <p:cNvSpPr txBox="1"/>
          <p:nvPr>
            <p:ph idx="3" type="body"/>
          </p:nvPr>
        </p:nvSpPr>
        <p:spPr>
          <a:xfrm>
            <a:off x="6212024" y="1731375"/>
            <a:ext cx="5436392" cy="5353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22"/>
          <p:cNvSpPr txBox="1"/>
          <p:nvPr>
            <p:ph idx="4" type="body"/>
          </p:nvPr>
        </p:nvSpPr>
        <p:spPr>
          <a:xfrm>
            <a:off x="6212023" y="2427370"/>
            <a:ext cx="5436391" cy="3515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1pPr>
            <a:lvl2pPr indent="-3302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2pPr>
            <a:lvl3pPr indent="-3302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olumna de contenido 3">
  <p:cSld name="11_Columna de contenido 3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23"/>
          <p:cNvGrpSpPr/>
          <p:nvPr/>
        </p:nvGrpSpPr>
        <p:grpSpPr>
          <a:xfrm>
            <a:off x="100472" y="5036395"/>
            <a:ext cx="2083885" cy="2083885"/>
            <a:chOff x="4842143" y="3556857"/>
            <a:chExt cx="2083885" cy="2083885"/>
          </a:xfrm>
        </p:grpSpPr>
        <p:sp>
          <p:nvSpPr>
            <p:cNvPr id="115" name="Google Shape;115;p23"/>
            <p:cNvSpPr/>
            <p:nvPr/>
          </p:nvSpPr>
          <p:spPr>
            <a:xfrm flipH="1" rot="8100000">
              <a:off x="5005634" y="4191206"/>
              <a:ext cx="1853969" cy="926985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6" name="Google Shape;116;p23"/>
            <p:cNvSpPr/>
            <p:nvPr/>
          </p:nvSpPr>
          <p:spPr>
            <a:xfrm flipH="1" rot="8100000">
              <a:off x="4957101" y="4052255"/>
              <a:ext cx="1853969" cy="1093090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7" name="Google Shape;117;p23"/>
            <p:cNvSpPr/>
            <p:nvPr/>
          </p:nvSpPr>
          <p:spPr>
            <a:xfrm flipH="1" rot="2700000">
              <a:off x="6040374" y="3601683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8" name="Google Shape;118;p23"/>
            <p:cNvSpPr/>
            <p:nvPr/>
          </p:nvSpPr>
          <p:spPr>
            <a:xfrm flipH="1" rot="2700000">
              <a:off x="5059348" y="4582709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19" name="Google Shape;119;p23"/>
          <p:cNvSpPr/>
          <p:nvPr/>
        </p:nvSpPr>
        <p:spPr>
          <a:xfrm rot="2700000">
            <a:off x="10834944" y="171268"/>
            <a:ext cx="1080000" cy="1262947"/>
          </a:xfrm>
          <a:custGeom>
            <a:rect b="b" l="l" r="r" t="t"/>
            <a:pathLst>
              <a:path extrusionOk="0" h="1262947" w="1080000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0">
                <a:srgbClr val="2B274A"/>
              </a:gs>
              <a:gs pos="30000">
                <a:srgbClr val="2B274A"/>
              </a:gs>
              <a:gs pos="40000">
                <a:srgbClr val="453E75"/>
              </a:gs>
              <a:gs pos="60000">
                <a:srgbClr val="2B274A"/>
              </a:gs>
              <a:gs pos="100000">
                <a:schemeClr val="dk2"/>
              </a:gs>
            </a:gsLst>
            <a:lin ang="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0" name="Google Shape;120;p23"/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0">
                <a:srgbClr val="221F3B"/>
              </a:gs>
              <a:gs pos="50000">
                <a:srgbClr val="221F3B"/>
              </a:gs>
              <a:gs pos="100000">
                <a:srgbClr val="2B274A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1" name="Google Shape;121;p23"/>
          <p:cNvSpPr/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2" name="Google Shape;122;p23"/>
          <p:cNvSpPr txBox="1"/>
          <p:nvPr>
            <p:ph type="title"/>
          </p:nvPr>
        </p:nvSpPr>
        <p:spPr>
          <a:xfrm>
            <a:off x="550862" y="549275"/>
            <a:ext cx="11097551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550864" y="1731375"/>
            <a:ext cx="3563936" cy="5353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4" name="Google Shape;124;p23"/>
          <p:cNvSpPr txBox="1"/>
          <p:nvPr>
            <p:ph idx="2" type="body"/>
          </p:nvPr>
        </p:nvSpPr>
        <p:spPr>
          <a:xfrm>
            <a:off x="559476" y="2432304"/>
            <a:ext cx="3563936" cy="3515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23"/>
          <p:cNvSpPr txBox="1"/>
          <p:nvPr>
            <p:ph idx="3" type="body"/>
          </p:nvPr>
        </p:nvSpPr>
        <p:spPr>
          <a:xfrm>
            <a:off x="4341573" y="1731375"/>
            <a:ext cx="3566160" cy="5353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23"/>
          <p:cNvSpPr txBox="1"/>
          <p:nvPr>
            <p:ph idx="4" type="body"/>
          </p:nvPr>
        </p:nvSpPr>
        <p:spPr>
          <a:xfrm>
            <a:off x="4341573" y="2427370"/>
            <a:ext cx="3508755" cy="3515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655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1pPr>
            <a:lvl2pPr indent="-33655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2pPr>
            <a:lvl3pPr indent="-33655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3pPr>
            <a:lvl4pPr indent="-33655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4pPr>
            <a:lvl5pPr indent="-33655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p23"/>
          <p:cNvSpPr txBox="1"/>
          <p:nvPr>
            <p:ph idx="5" type="body"/>
          </p:nvPr>
        </p:nvSpPr>
        <p:spPr>
          <a:xfrm>
            <a:off x="8139659" y="1731375"/>
            <a:ext cx="3566160" cy="5353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23"/>
          <p:cNvSpPr txBox="1"/>
          <p:nvPr>
            <p:ph idx="6" type="body"/>
          </p:nvPr>
        </p:nvSpPr>
        <p:spPr>
          <a:xfrm>
            <a:off x="8139659" y="2427370"/>
            <a:ext cx="3508755" cy="3515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655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1pPr>
            <a:lvl2pPr indent="-33655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2pPr>
            <a:lvl3pPr indent="-33655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3pPr>
            <a:lvl4pPr indent="-33655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4pPr>
            <a:lvl5pPr indent="-33655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23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3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3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b="0" i="0" sz="4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347">
          <p15:clr>
            <a:srgbClr val="F26B43"/>
          </p15:clr>
        </p15:guide>
        <p15:guide id="4" pos="7333">
          <p15:clr>
            <a:srgbClr val="F26B43"/>
          </p15:clr>
        </p15:guide>
        <p15:guide id="5" orient="horz" pos="346">
          <p15:clr>
            <a:srgbClr val="F26B43"/>
          </p15:clr>
        </p15:guide>
        <p15:guide id="6" orient="horz" pos="3974">
          <p15:clr>
            <a:srgbClr val="F26B43"/>
          </p15:clr>
        </p15:guide>
        <p15:guide id="7" pos="824">
          <p15:clr>
            <a:srgbClr val="A4A3A4"/>
          </p15:clr>
        </p15:guide>
        <p15:guide id="8" pos="937">
          <p15:clr>
            <a:srgbClr val="A4A3A4"/>
          </p15:clr>
        </p15:guide>
        <p15:guide id="9" pos="1413">
          <p15:clr>
            <a:srgbClr val="A4A3A4"/>
          </p15:clr>
        </p15:guide>
        <p15:guide id="10" pos="1527">
          <p15:clr>
            <a:srgbClr val="A4A3A4"/>
          </p15:clr>
        </p15:guide>
        <p15:guide id="11" pos="2003">
          <p15:clr>
            <a:srgbClr val="A4A3A4"/>
          </p15:clr>
        </p15:guide>
        <p15:guide id="12" pos="2116">
          <p15:clr>
            <a:srgbClr val="A4A3A4"/>
          </p15:clr>
        </p15:guide>
        <p15:guide id="13" pos="2593">
          <p15:clr>
            <a:srgbClr val="A4A3A4"/>
          </p15:clr>
        </p15:guide>
        <p15:guide id="14" pos="2706">
          <p15:clr>
            <a:srgbClr val="A4A3A4"/>
          </p15:clr>
        </p15:guide>
        <p15:guide id="15" pos="3182">
          <p15:clr>
            <a:srgbClr val="A4A3A4"/>
          </p15:clr>
        </p15:guide>
        <p15:guide id="16" pos="3318">
          <p15:clr>
            <a:srgbClr val="A4A3A4"/>
          </p15:clr>
        </p15:guide>
        <p15:guide id="17" pos="3772">
          <p15:clr>
            <a:srgbClr val="A4A3A4"/>
          </p15:clr>
        </p15:guide>
        <p15:guide id="18" pos="3908">
          <p15:clr>
            <a:srgbClr val="A4A3A4"/>
          </p15:clr>
        </p15:guide>
        <p15:guide id="19" pos="4362">
          <p15:clr>
            <a:srgbClr val="A4A3A4"/>
          </p15:clr>
        </p15:guide>
        <p15:guide id="20" pos="4498">
          <p15:clr>
            <a:srgbClr val="A4A3A4"/>
          </p15:clr>
        </p15:guide>
        <p15:guide id="21" pos="4951">
          <p15:clr>
            <a:srgbClr val="A4A3A4"/>
          </p15:clr>
        </p15:guide>
        <p15:guide id="22" pos="5087">
          <p15:clr>
            <a:srgbClr val="A4A3A4"/>
          </p15:clr>
        </p15:guide>
        <p15:guide id="23" pos="5541">
          <p15:clr>
            <a:srgbClr val="A4A3A4"/>
          </p15:clr>
        </p15:guide>
        <p15:guide id="24" pos="5677">
          <p15:clr>
            <a:srgbClr val="A4A3A4"/>
          </p15:clr>
        </p15:guide>
        <p15:guide id="25" pos="6153">
          <p15:clr>
            <a:srgbClr val="A4A3A4"/>
          </p15:clr>
        </p15:guide>
        <p15:guide id="26" pos="6267">
          <p15:clr>
            <a:srgbClr val="A4A3A4"/>
          </p15:clr>
        </p15:guide>
        <p15:guide id="27" pos="6743">
          <p15:clr>
            <a:srgbClr val="A4A3A4"/>
          </p15:clr>
        </p15:guide>
        <p15:guide id="28" pos="6856">
          <p15:clr>
            <a:srgbClr val="A4A3A4"/>
          </p15:clr>
        </p15:guide>
        <p15:guide id="29" orient="horz" pos="3838">
          <p15:clr>
            <a:srgbClr val="A4A3A4"/>
          </p15:clr>
        </p15:guide>
        <p15:guide id="30" orient="horz" pos="2092">
          <p15:clr>
            <a:srgbClr val="A4A3A4"/>
          </p15:clr>
        </p15:guide>
        <p15:guide id="31" orient="horz" pos="2228">
          <p15:clr>
            <a:srgbClr val="A4A3A4"/>
          </p15:clr>
        </p15:guide>
        <p15:guide id="32" orient="horz" pos="845">
          <p15:clr>
            <a:srgbClr val="A4A3A4"/>
          </p15:clr>
        </p15:guide>
        <p15:guide id="33" orient="horz" pos="958">
          <p15:clr>
            <a:srgbClr val="A4A3A4"/>
          </p15:clr>
        </p15:guide>
        <p15:guide id="34" orient="horz" pos="1480">
          <p15:clr>
            <a:srgbClr val="A4A3A4"/>
          </p15:clr>
        </p15:guide>
        <p15:guide id="35" orient="horz" pos="1593">
          <p15:clr>
            <a:srgbClr val="A4A3A4"/>
          </p15:clr>
        </p15:guide>
        <p15:guide id="36" orient="horz" pos="2727">
          <p15:clr>
            <a:srgbClr val="A4A3A4"/>
          </p15:clr>
        </p15:guide>
        <p15:guide id="37" orient="horz" pos="2840">
          <p15:clr>
            <a:srgbClr val="A4A3A4"/>
          </p15:clr>
        </p15:guide>
        <p15:guide id="38" orient="horz" pos="3339">
          <p15:clr>
            <a:srgbClr val="A4A3A4"/>
          </p15:clr>
        </p15:guide>
        <p15:guide id="39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31.png"/><Relationship Id="rId5" Type="http://schemas.openxmlformats.org/officeDocument/2006/relationships/image" Target="../media/image2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lambda.gsfc.nasa.gov/product/iras/iras_galp_info.html" TargetMode="External"/><Relationship Id="rId4" Type="http://schemas.openxmlformats.org/officeDocument/2006/relationships/hyperlink" Target="https://map.gsfc.nasa.gov/" TargetMode="External"/><Relationship Id="rId5" Type="http://schemas.openxmlformats.org/officeDocument/2006/relationships/hyperlink" Target="https://www.esa.int/Science_Exploration/Space_Science/Herschel/Cosmic_Microwave_Background_CMB_radiation" TargetMode="External"/><Relationship Id="rId6" Type="http://schemas.openxmlformats.org/officeDocument/2006/relationships/hyperlink" Target="https://www.mathworks.com/help/map/hammer.html" TargetMode="External"/><Relationship Id="rId7" Type="http://schemas.openxmlformats.org/officeDocument/2006/relationships/hyperlink" Target="https://en.wikipedia.org/wiki/Mollweide_projection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ise2.ipac.caltech.edu/docs/release/allsky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2.jpg"/><Relationship Id="rId5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g1b9ccbb59af_3_9"/>
          <p:cNvPicPr preferRelativeResize="0"/>
          <p:nvPr/>
        </p:nvPicPr>
        <p:blipFill rotWithShape="1">
          <a:blip r:embed="rId3">
            <a:alphaModFix/>
          </a:blip>
          <a:srcRect b="13062" l="0" r="0" t="13510"/>
          <a:stretch/>
        </p:blipFill>
        <p:spPr>
          <a:xfrm>
            <a:off x="0" y="925925"/>
            <a:ext cx="12192000" cy="5036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6" name="Google Shape;206;g1b9ccbb59af_3_9"/>
          <p:cNvSpPr txBox="1"/>
          <p:nvPr>
            <p:ph type="ctrTitle"/>
          </p:nvPr>
        </p:nvSpPr>
        <p:spPr>
          <a:xfrm>
            <a:off x="6373125" y="744325"/>
            <a:ext cx="4661400" cy="191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s-ES" sz="5000"/>
              <a:t>Representación del cielo</a:t>
            </a:r>
            <a:endParaRPr sz="5000"/>
          </a:p>
        </p:txBody>
      </p:sp>
      <p:sp>
        <p:nvSpPr>
          <p:cNvPr id="207" name="Google Shape;207;g1b9ccbb59af_3_9"/>
          <p:cNvSpPr txBox="1"/>
          <p:nvPr>
            <p:ph idx="1" type="body"/>
          </p:nvPr>
        </p:nvSpPr>
        <p:spPr>
          <a:xfrm>
            <a:off x="8075613" y="4135938"/>
            <a:ext cx="3565500" cy="17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ES"/>
              <a:t>Felipe Ahumada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ES"/>
              <a:t>Benjamín Grawe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ES"/>
              <a:t>Yannick Roth</a:t>
            </a:r>
            <a:endParaRPr/>
          </a:p>
        </p:txBody>
      </p:sp>
      <p:pic>
        <p:nvPicPr>
          <p:cNvPr id="208" name="Google Shape;208;g1b9ccbb59af_3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700" y="115824"/>
            <a:ext cx="1729776" cy="81010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1b9ccbb59af_3_9"/>
          <p:cNvSpPr txBox="1"/>
          <p:nvPr>
            <p:ph idx="4294967295" type="dt"/>
          </p:nvPr>
        </p:nvSpPr>
        <p:spPr>
          <a:xfrm>
            <a:off x="284950" y="6308732"/>
            <a:ext cx="27201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ES" sz="1500">
                <a:solidFill>
                  <a:schemeClr val="lt1"/>
                </a:solidFill>
              </a:rPr>
              <a:t>Jueves, 15 de diciembre de 2022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210" name="Google Shape;210;g1b9ccbb59af_3_9"/>
          <p:cNvSpPr txBox="1"/>
          <p:nvPr>
            <p:ph idx="1" type="body"/>
          </p:nvPr>
        </p:nvSpPr>
        <p:spPr>
          <a:xfrm>
            <a:off x="7378750" y="5515175"/>
            <a:ext cx="4331400" cy="11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ES"/>
              <a:t>Profesor: Eloy Alvarado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ES"/>
              <a:t>Estadística para ciencias físicas (LFIS325)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"/>
          <p:cNvSpPr/>
          <p:nvPr/>
        </p:nvSpPr>
        <p:spPr>
          <a:xfrm>
            <a:off x="6651850" y="1720500"/>
            <a:ext cx="4877700" cy="3417000"/>
          </a:xfrm>
          <a:prstGeom prst="snip1Rect">
            <a:avLst>
              <a:gd fmla="val 16667" name="adj"/>
            </a:avLst>
          </a:prstGeom>
          <a:solidFill>
            <a:srgbClr val="746EB3">
              <a:alpha val="40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5"/>
          <p:cNvSpPr txBox="1"/>
          <p:nvPr>
            <p:ph type="title"/>
          </p:nvPr>
        </p:nvSpPr>
        <p:spPr>
          <a:xfrm>
            <a:off x="6704031" y="440675"/>
            <a:ext cx="52554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s-ES"/>
              <a:t>Proyección Aitoff</a:t>
            </a:r>
            <a:endParaRPr/>
          </a:p>
        </p:txBody>
      </p:sp>
      <p:sp>
        <p:nvSpPr>
          <p:cNvPr id="313" name="Google Shape;313;p5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314" name="Google Shape;31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8101" y="4032252"/>
            <a:ext cx="4511742" cy="126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748" y="301125"/>
            <a:ext cx="5706051" cy="28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5"/>
          <p:cNvSpPr txBox="1"/>
          <p:nvPr/>
        </p:nvSpPr>
        <p:spPr>
          <a:xfrm>
            <a:off x="6626500" y="1899900"/>
            <a:ext cx="47715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●"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 una modificación de la proyección azimutal equidistante</a:t>
            </a:r>
            <a:endParaRPr sz="20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●"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Está centrada en la intersección entre el primer meridiano y el ecuador</a:t>
            </a:r>
            <a:endParaRPr sz="20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●"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El ecuador tiene el doble de longitud que el primer meridiano, lo que le da la forma de elipse</a:t>
            </a:r>
            <a:endParaRPr sz="20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7" name="Google Shape;317;p5"/>
          <p:cNvSpPr txBox="1"/>
          <p:nvPr/>
        </p:nvSpPr>
        <p:spPr>
          <a:xfrm>
            <a:off x="74850" y="6399500"/>
            <a:ext cx="676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Fuente: https://commons.wikimedia.org/wiki/File:Aitoff_with_Tissot%27s_Indicatrices_of_Distortion.svg</a:t>
            </a:r>
            <a:endParaRPr sz="1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b9ccbb59af_0_121"/>
          <p:cNvSpPr/>
          <p:nvPr/>
        </p:nvSpPr>
        <p:spPr>
          <a:xfrm rot="-5400000">
            <a:off x="138250" y="-161850"/>
            <a:ext cx="2698500" cy="3006600"/>
          </a:xfrm>
          <a:prstGeom prst="teardrop">
            <a:avLst>
              <a:gd fmla="val 100000" name="adj"/>
            </a:avLst>
          </a:prstGeom>
          <a:solidFill>
            <a:srgbClr val="746EB3">
              <a:alpha val="40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1b9ccbb59af_0_121"/>
          <p:cNvSpPr txBox="1"/>
          <p:nvPr>
            <p:ph type="title"/>
          </p:nvPr>
        </p:nvSpPr>
        <p:spPr>
          <a:xfrm>
            <a:off x="592300" y="900600"/>
            <a:ext cx="1790400" cy="88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800"/>
              <a:t>WISE</a:t>
            </a:r>
            <a:endParaRPr sz="5800"/>
          </a:p>
        </p:txBody>
      </p:sp>
      <p:sp>
        <p:nvSpPr>
          <p:cNvPr id="325" name="Google Shape;325;g1b9ccbb59af_0_121"/>
          <p:cNvSpPr txBox="1"/>
          <p:nvPr>
            <p:ph idx="1" type="body"/>
          </p:nvPr>
        </p:nvSpPr>
        <p:spPr>
          <a:xfrm>
            <a:off x="3506800" y="663800"/>
            <a:ext cx="7796700" cy="18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100"/>
              <a:t>Proyección del </a:t>
            </a:r>
            <a:r>
              <a:rPr i="1" lang="es-ES" sz="2100"/>
              <a:t>sky</a:t>
            </a:r>
            <a:r>
              <a:rPr lang="es-ES" sz="2100"/>
              <a:t> </a:t>
            </a:r>
            <a:r>
              <a:rPr i="1" lang="es-ES" sz="2100"/>
              <a:t>map </a:t>
            </a:r>
            <a:r>
              <a:rPr lang="es-ES" sz="2100"/>
              <a:t>utilizando Aitoff, mostrando un promedio de 7.7 segundos y 8.8 segundos de frames de exposición del </a:t>
            </a:r>
            <a:r>
              <a:rPr i="1" lang="es-ES" sz="2100"/>
              <a:t>WISE All-Sky Release Atlas and Catalog</a:t>
            </a:r>
            <a:r>
              <a:rPr lang="es-ES" sz="2100"/>
              <a:t>. </a:t>
            </a:r>
            <a:r>
              <a:rPr i="1" lang="es-ES" sz="2100"/>
              <a:t>WISE </a:t>
            </a:r>
            <a:r>
              <a:rPr lang="es-ES" sz="2100"/>
              <a:t>fotografió al cielo entero en su tiempo activo. Sus datos están disponibles en el </a:t>
            </a:r>
            <a:r>
              <a:rPr i="1" lang="es-ES" sz="2100" u="sng"/>
              <a:t>WISE Image Atlas depth-of-coverage maps</a:t>
            </a:r>
            <a:endParaRPr i="1" sz="2100" u="sng"/>
          </a:p>
          <a:p>
            <a:pPr indent="0" lvl="0" marL="0" rtl="0" algn="l">
              <a:spcBef>
                <a:spcPts val="1000"/>
              </a:spcBef>
              <a:spcAft>
                <a:spcPts val="80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326" name="Google Shape;326;g1b9ccbb59af_0_121"/>
          <p:cNvSpPr txBox="1"/>
          <p:nvPr>
            <p:ph idx="12" type="sldNum"/>
          </p:nvPr>
        </p:nvSpPr>
        <p:spPr>
          <a:xfrm>
            <a:off x="9948863" y="6507212"/>
            <a:ext cx="1692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327" name="Google Shape;327;g1b9ccbb59af_0_121"/>
          <p:cNvPicPr preferRelativeResize="0"/>
          <p:nvPr/>
        </p:nvPicPr>
        <p:blipFill rotWithShape="1">
          <a:blip r:embed="rId3">
            <a:alphaModFix/>
          </a:blip>
          <a:srcRect b="0" l="12018" r="0" t="0"/>
          <a:stretch/>
        </p:blipFill>
        <p:spPr>
          <a:xfrm>
            <a:off x="2426413" y="2812325"/>
            <a:ext cx="7123285" cy="36948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1b9ccbb59af_0_121"/>
          <p:cNvSpPr txBox="1"/>
          <p:nvPr/>
        </p:nvSpPr>
        <p:spPr>
          <a:xfrm>
            <a:off x="4018263" y="6399500"/>
            <a:ext cx="393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Fuente: https://wise2.ipac.caltech.edu/docs/release/allsky/</a:t>
            </a:r>
            <a:endParaRPr sz="1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b9ccbb59af_1_0"/>
          <p:cNvSpPr/>
          <p:nvPr/>
        </p:nvSpPr>
        <p:spPr>
          <a:xfrm>
            <a:off x="288875" y="1975925"/>
            <a:ext cx="5699100" cy="3915300"/>
          </a:xfrm>
          <a:prstGeom prst="snip1Rect">
            <a:avLst>
              <a:gd fmla="val 16667" name="adj"/>
            </a:avLst>
          </a:prstGeom>
          <a:solidFill>
            <a:srgbClr val="746EB3">
              <a:alpha val="40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1b9ccbb59af_1_0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Proyección Sanson-Flamsteed</a:t>
            </a:r>
            <a:endParaRPr/>
          </a:p>
        </p:txBody>
      </p:sp>
      <p:sp>
        <p:nvSpPr>
          <p:cNvPr id="336" name="Google Shape;336;g1b9ccbb59af_1_0"/>
          <p:cNvSpPr txBox="1"/>
          <p:nvPr>
            <p:ph idx="12" type="sldNum"/>
          </p:nvPr>
        </p:nvSpPr>
        <p:spPr>
          <a:xfrm>
            <a:off x="9948863" y="6507212"/>
            <a:ext cx="1692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37" name="Google Shape;337;g1b9ccbb59af_1_0"/>
          <p:cNvSpPr txBox="1"/>
          <p:nvPr/>
        </p:nvSpPr>
        <p:spPr>
          <a:xfrm>
            <a:off x="10765275" y="680925"/>
            <a:ext cx="145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38" name="Google Shape;338;g1b9ccbb59af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4300" y="1624400"/>
            <a:ext cx="33794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1b9ccbb59af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3950" y="2951300"/>
            <a:ext cx="5880099" cy="29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1b9ccbb59af_1_0"/>
          <p:cNvSpPr txBox="1"/>
          <p:nvPr/>
        </p:nvSpPr>
        <p:spPr>
          <a:xfrm>
            <a:off x="204525" y="2206775"/>
            <a:ext cx="54327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●"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 una proyección de áreas iguales, sin distorsión en el ecuador y el meridiano principal, con una distorsión que aumenta mientras más lejos se esté del ecuador o el meridiano principal.</a:t>
            </a:r>
            <a:endParaRPr sz="20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Char char="●"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Conserva las longitudes a lo largo del meridiano principal, en el ecuador y en los paralelos (dirección este-oeste), sin embargo las longitudes en los meridianos (dirección norte-sur) varían.</a:t>
            </a:r>
            <a:endParaRPr sz="20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1" name="Google Shape;341;g1b9ccbb59af_1_0"/>
          <p:cNvSpPr txBox="1"/>
          <p:nvPr/>
        </p:nvSpPr>
        <p:spPr>
          <a:xfrm>
            <a:off x="5267325" y="6014625"/>
            <a:ext cx="695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Fuente: https://commons.wikimedia.org/wiki/File:Sinusoidal_with_Tissot%27s_Indicatrices_of_Distortion.svg</a:t>
            </a:r>
            <a:endParaRPr sz="1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"/>
          <p:cNvSpPr/>
          <p:nvPr/>
        </p:nvSpPr>
        <p:spPr>
          <a:xfrm>
            <a:off x="-53225" y="-57925"/>
            <a:ext cx="12343200" cy="3240900"/>
          </a:xfrm>
          <a:prstGeom prst="wedgeRectCallout">
            <a:avLst>
              <a:gd fmla="val -865" name="adj1"/>
              <a:gd fmla="val 50086" name="adj2"/>
            </a:avLst>
          </a:prstGeom>
          <a:solidFill>
            <a:srgbClr val="746EB3">
              <a:alpha val="40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6"/>
          <p:cNvSpPr txBox="1"/>
          <p:nvPr>
            <p:ph type="title"/>
          </p:nvPr>
        </p:nvSpPr>
        <p:spPr>
          <a:xfrm>
            <a:off x="550200" y="549275"/>
            <a:ext cx="80694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s-ES"/>
              <a:t>Proyección Hammer-Aitoff</a:t>
            </a:r>
            <a:endParaRPr/>
          </a:p>
        </p:txBody>
      </p:sp>
      <p:sp>
        <p:nvSpPr>
          <p:cNvPr id="348" name="Google Shape;348;p6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349" name="Google Shape;34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9600" y="426163"/>
            <a:ext cx="3269850" cy="12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3950" y="3621101"/>
            <a:ext cx="5705974" cy="2852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6"/>
          <p:cNvPicPr preferRelativeResize="0"/>
          <p:nvPr/>
        </p:nvPicPr>
        <p:blipFill rotWithShape="1">
          <a:blip r:embed="rId5">
            <a:alphaModFix/>
          </a:blip>
          <a:srcRect b="6047" l="2355" r="2297" t="5150"/>
          <a:stretch/>
        </p:blipFill>
        <p:spPr>
          <a:xfrm>
            <a:off x="367275" y="3653500"/>
            <a:ext cx="5625000" cy="2788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52" name="Google Shape;352;p6"/>
          <p:cNvSpPr txBox="1"/>
          <p:nvPr>
            <p:ph idx="1" type="body"/>
          </p:nvPr>
        </p:nvSpPr>
        <p:spPr>
          <a:xfrm>
            <a:off x="669300" y="1954850"/>
            <a:ext cx="98160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 sz="1800"/>
              <a:t>La proyección de Hammer-Aitoff es una proyección de áreas iguales muy similar a la proyección de Aitoff además de tener la misma relación 2:1 entre el ecuador y el meridiano central. Sin embargo la distorsión en los meridianos exteriores es mucho menor. </a:t>
            </a:r>
            <a:endParaRPr sz="1800"/>
          </a:p>
        </p:txBody>
      </p:sp>
      <p:sp>
        <p:nvSpPr>
          <p:cNvPr id="353" name="Google Shape;353;p6"/>
          <p:cNvSpPr txBox="1"/>
          <p:nvPr/>
        </p:nvSpPr>
        <p:spPr>
          <a:xfrm>
            <a:off x="5267325" y="6474100"/>
            <a:ext cx="692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Fuente: https://commons.wikimedia.org/wiki/File:Hammer_with_Tissot%27s_Indicatrices_of_Distortion.svg</a:t>
            </a:r>
            <a:endParaRPr sz="1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b9ccbb59af_0_91"/>
          <p:cNvSpPr/>
          <p:nvPr/>
        </p:nvSpPr>
        <p:spPr>
          <a:xfrm rot="5400000">
            <a:off x="-1280850" y="1278900"/>
            <a:ext cx="6861900" cy="43002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746EB3">
              <a:alpha val="40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1b9ccbb59af_0_91"/>
          <p:cNvSpPr txBox="1"/>
          <p:nvPr>
            <p:ph type="title"/>
          </p:nvPr>
        </p:nvSpPr>
        <p:spPr>
          <a:xfrm>
            <a:off x="272525" y="2078375"/>
            <a:ext cx="4303200" cy="192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The Infrared Astronomical Satellite</a:t>
            </a:r>
            <a:endParaRPr/>
          </a:p>
        </p:txBody>
      </p:sp>
      <p:sp>
        <p:nvSpPr>
          <p:cNvPr id="361" name="Google Shape;361;g1b9ccbb59af_0_91"/>
          <p:cNvSpPr txBox="1"/>
          <p:nvPr>
            <p:ph idx="1" type="body"/>
          </p:nvPr>
        </p:nvSpPr>
        <p:spPr>
          <a:xfrm>
            <a:off x="4871950" y="348850"/>
            <a:ext cx="6923100" cy="294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/>
              <a:t>El </a:t>
            </a:r>
            <a:r>
              <a:rPr i="1" lang="es-ES"/>
              <a:t>Infrared Astronomical Satellite (IRAS)</a:t>
            </a:r>
            <a:r>
              <a:rPr lang="es-ES"/>
              <a:t> </a:t>
            </a:r>
            <a:r>
              <a:rPr lang="es-ES"/>
              <a:t>llevó</a:t>
            </a:r>
            <a:r>
              <a:rPr lang="es-ES"/>
              <a:t> a cabo un </a:t>
            </a:r>
            <a:r>
              <a:rPr lang="es-ES"/>
              <a:t>catálogo</a:t>
            </a:r>
            <a:r>
              <a:rPr lang="es-ES"/>
              <a:t> casi completo del cielo en infrarrojo, utilizando la información para el estudio de varios </a:t>
            </a:r>
            <a:r>
              <a:rPr lang="es-ES"/>
              <a:t>fenómenos</a:t>
            </a:r>
            <a:r>
              <a:rPr lang="es-ES"/>
              <a:t> </a:t>
            </a:r>
            <a:r>
              <a:rPr lang="es-ES"/>
              <a:t>astrofísicos</a:t>
            </a:r>
            <a:r>
              <a:rPr lang="es-ES"/>
              <a:t>. Sus mapas son altamente deseados por su información y su utilidad al estudiar correlaciones en otras longitudes de onda.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0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/>
              <a:t>Una proyección Hammer-Aitoff se usó para corregir fotométricamente mapas de la esfera celeste de baja resolución, consiguiendo así los </a:t>
            </a:r>
            <a:r>
              <a:rPr i="1" lang="es-ES"/>
              <a:t>IRAS Galactic Plane Maps</a:t>
            </a:r>
            <a:r>
              <a:rPr lang="es-ES"/>
              <a:t>.</a:t>
            </a:r>
            <a:endParaRPr/>
          </a:p>
        </p:txBody>
      </p:sp>
      <p:sp>
        <p:nvSpPr>
          <p:cNvPr id="362" name="Google Shape;362;g1b9ccbb59af_0_91"/>
          <p:cNvSpPr txBox="1"/>
          <p:nvPr>
            <p:ph idx="12" type="sldNum"/>
          </p:nvPr>
        </p:nvSpPr>
        <p:spPr>
          <a:xfrm>
            <a:off x="9948863" y="6507212"/>
            <a:ext cx="1692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363" name="Google Shape;363;g1b9ccbb59af_0_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6950" y="3873150"/>
            <a:ext cx="6373800" cy="2499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64" name="Google Shape;364;g1b9ccbb59af_0_91"/>
          <p:cNvSpPr txBox="1"/>
          <p:nvPr/>
        </p:nvSpPr>
        <p:spPr>
          <a:xfrm>
            <a:off x="5612600" y="6460250"/>
            <a:ext cx="5347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</a:rPr>
              <a:t>Fuente: </a:t>
            </a:r>
            <a:r>
              <a:rPr lang="es-ES" sz="1000">
                <a:solidFill>
                  <a:schemeClr val="lt1"/>
                </a:solidFill>
              </a:rPr>
              <a:t>https://irsa.ipac.caltech.edu/data/IGA/docs/igaproj.html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b9ccbb59af_0_41"/>
          <p:cNvSpPr/>
          <p:nvPr/>
        </p:nvSpPr>
        <p:spPr>
          <a:xfrm>
            <a:off x="-53225" y="-57925"/>
            <a:ext cx="12343200" cy="3288000"/>
          </a:xfrm>
          <a:prstGeom prst="wedgeRectCallout">
            <a:avLst>
              <a:gd fmla="val -865" name="adj1"/>
              <a:gd fmla="val 50086" name="adj2"/>
            </a:avLst>
          </a:prstGeom>
          <a:solidFill>
            <a:srgbClr val="746EB3">
              <a:alpha val="40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1b9ccbb59af_0_41"/>
          <p:cNvSpPr txBox="1"/>
          <p:nvPr>
            <p:ph type="title"/>
          </p:nvPr>
        </p:nvSpPr>
        <p:spPr>
          <a:xfrm>
            <a:off x="3549600" y="267875"/>
            <a:ext cx="50928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s-ES"/>
              <a:t>Proyección</a:t>
            </a:r>
            <a:r>
              <a:rPr lang="es-ES"/>
              <a:t> Mollweide </a:t>
            </a:r>
            <a:endParaRPr/>
          </a:p>
        </p:txBody>
      </p:sp>
      <p:sp>
        <p:nvSpPr>
          <p:cNvPr id="371" name="Google Shape;371;g1b9ccbb59af_0_41"/>
          <p:cNvSpPr txBox="1"/>
          <p:nvPr>
            <p:ph idx="1" type="body"/>
          </p:nvPr>
        </p:nvSpPr>
        <p:spPr>
          <a:xfrm>
            <a:off x="517800" y="1005000"/>
            <a:ext cx="11156400" cy="24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just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s-ES" sz="2000"/>
              <a:t>Una proyección pseudocilíndrica de igual área, generalmente usada para mapas del mundo o de la esfera celeste. </a:t>
            </a:r>
            <a:endParaRPr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ES" sz="2000"/>
              <a:t>Pierde conformidad, sobre todo hacia los extremos por lo que se usa en mapas representando distribuciones globales. </a:t>
            </a:r>
            <a:endParaRPr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ES" sz="2000"/>
              <a:t>Los meridianos son comprimidos cerca de los polos mientras que están equiespaciados en el ecuador. </a:t>
            </a:r>
            <a:endParaRPr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ES" sz="2000"/>
              <a:t>El mapa está descrito en una elipse con una proporción de 2:1</a:t>
            </a:r>
            <a:endParaRPr sz="1000"/>
          </a:p>
        </p:txBody>
      </p:sp>
      <p:sp>
        <p:nvSpPr>
          <p:cNvPr id="372" name="Google Shape;372;g1b9ccbb59af_0_41"/>
          <p:cNvSpPr txBox="1"/>
          <p:nvPr>
            <p:ph idx="12" type="sldNum"/>
          </p:nvPr>
        </p:nvSpPr>
        <p:spPr>
          <a:xfrm>
            <a:off x="9948863" y="6507212"/>
            <a:ext cx="16923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373" name="Google Shape;373;g1b9ccbb59af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1725" y="3453700"/>
            <a:ext cx="6269424" cy="313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1b9ccbb59af_0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100" y="4216446"/>
            <a:ext cx="4487875" cy="1139778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1b9ccbb59af_0_41"/>
          <p:cNvSpPr txBox="1"/>
          <p:nvPr/>
        </p:nvSpPr>
        <p:spPr>
          <a:xfrm>
            <a:off x="5019838" y="6507200"/>
            <a:ext cx="697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Fuente: https://commons.wikimedia.org/wiki/File:Mollweide_with_Tissot%27s_Indicatrices_of_Distortion.svg</a:t>
            </a:r>
            <a:endParaRPr sz="1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b9ccbb59af_0_131"/>
          <p:cNvSpPr/>
          <p:nvPr/>
        </p:nvSpPr>
        <p:spPr>
          <a:xfrm>
            <a:off x="648675" y="1541100"/>
            <a:ext cx="4964400" cy="4178700"/>
          </a:xfrm>
          <a:prstGeom prst="snip1Rect">
            <a:avLst>
              <a:gd fmla="val 16667" name="adj"/>
            </a:avLst>
          </a:prstGeom>
          <a:solidFill>
            <a:srgbClr val="746EB3">
              <a:alpha val="40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1b9ccbb59af_0_131"/>
          <p:cNvSpPr txBox="1"/>
          <p:nvPr>
            <p:ph type="title"/>
          </p:nvPr>
        </p:nvSpPr>
        <p:spPr>
          <a:xfrm>
            <a:off x="1544850" y="0"/>
            <a:ext cx="9102300" cy="1541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/>
              <a:t>Wilkinson Microwave Anisotropy Probe</a:t>
            </a:r>
            <a:endParaRPr b="1"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1b9ccbb59af_0_131"/>
          <p:cNvSpPr txBox="1"/>
          <p:nvPr>
            <p:ph idx="12" type="sldNum"/>
          </p:nvPr>
        </p:nvSpPr>
        <p:spPr>
          <a:xfrm>
            <a:off x="9948863" y="6507212"/>
            <a:ext cx="1692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384" name="Google Shape;384;g1b9ccbb59af_0_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4675" y="1625075"/>
            <a:ext cx="3722474" cy="3936899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1b9ccbb59af_0_131"/>
          <p:cNvSpPr txBox="1"/>
          <p:nvPr/>
        </p:nvSpPr>
        <p:spPr>
          <a:xfrm>
            <a:off x="800175" y="1898100"/>
            <a:ext cx="44670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chemeClr val="lt1"/>
                </a:solidFill>
              </a:rPr>
              <a:t>WMAP. </a:t>
            </a:r>
            <a:r>
              <a:rPr lang="es-ES" sz="1900">
                <a:solidFill>
                  <a:schemeClr val="lt1"/>
                </a:solidFill>
              </a:rPr>
              <a:t>Conocida</a:t>
            </a:r>
            <a:r>
              <a:rPr lang="es-ES" sz="1900">
                <a:solidFill>
                  <a:schemeClr val="lt1"/>
                </a:solidFill>
              </a:rPr>
              <a:t> originalmente como </a:t>
            </a:r>
            <a:r>
              <a:rPr i="1" lang="es-ES" sz="1900">
                <a:solidFill>
                  <a:schemeClr val="lt1"/>
                </a:solidFill>
              </a:rPr>
              <a:t>“Sonda de Microondas Anisotrópica” (En inglés, MAP), </a:t>
            </a:r>
            <a:r>
              <a:rPr lang="es-ES" sz="1900">
                <a:solidFill>
                  <a:schemeClr val="lt1"/>
                </a:solidFill>
              </a:rPr>
              <a:t>fue una sonda de la NASA que operó desde el 2001 hasta el 2010 dedicándose a medir diferencias de temperaturas a lo largo del cielo. Dentro de los artículos más citados en física y astronomía en la base de datos INSPIRE-HEP, solo tres han sido publicados desde el 2000 y todos ellos son publicaciones de WMAP.</a:t>
            </a:r>
            <a:endParaRPr sz="19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b9ccbb59af_0_83"/>
          <p:cNvSpPr/>
          <p:nvPr/>
        </p:nvSpPr>
        <p:spPr>
          <a:xfrm>
            <a:off x="221750" y="632850"/>
            <a:ext cx="4672500" cy="1968000"/>
          </a:xfrm>
          <a:prstGeom prst="roundRect">
            <a:avLst>
              <a:gd fmla="val 16667" name="adj"/>
            </a:avLst>
          </a:prstGeom>
          <a:solidFill>
            <a:srgbClr val="746EB3">
              <a:alpha val="40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1b9ccbb59af_0_83"/>
          <p:cNvSpPr txBox="1"/>
          <p:nvPr>
            <p:ph type="title"/>
          </p:nvPr>
        </p:nvSpPr>
        <p:spPr>
          <a:xfrm>
            <a:off x="299600" y="632850"/>
            <a:ext cx="4516800" cy="1417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Radiación </a:t>
            </a:r>
            <a:r>
              <a:rPr lang="es-ES"/>
              <a:t>Cósmica</a:t>
            </a:r>
            <a:r>
              <a:rPr lang="es-ES"/>
              <a:t> de Fondo </a:t>
            </a:r>
            <a:endParaRPr/>
          </a:p>
        </p:txBody>
      </p:sp>
      <p:sp>
        <p:nvSpPr>
          <p:cNvPr id="393" name="Google Shape;393;g1b9ccbb59af_0_83"/>
          <p:cNvSpPr txBox="1"/>
          <p:nvPr>
            <p:ph idx="1" type="body"/>
          </p:nvPr>
        </p:nvSpPr>
        <p:spPr>
          <a:xfrm>
            <a:off x="5267325" y="8875"/>
            <a:ext cx="6088500" cy="314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just">
              <a:spcBef>
                <a:spcPts val="1000"/>
              </a:spcBef>
              <a:spcAft>
                <a:spcPts val="800"/>
              </a:spcAft>
              <a:buNone/>
            </a:pPr>
            <a:r>
              <a:rPr lang="es-ES" sz="2000"/>
              <a:t>La Radiación </a:t>
            </a:r>
            <a:r>
              <a:rPr lang="es-ES" sz="2000"/>
              <a:t>Cósmica</a:t>
            </a:r>
            <a:r>
              <a:rPr lang="es-ES" sz="2000"/>
              <a:t> de Fondo se refiere a los remanentes de la radiación </a:t>
            </a:r>
            <a:r>
              <a:rPr lang="es-ES" sz="2000"/>
              <a:t>electromagnética</a:t>
            </a:r>
            <a:r>
              <a:rPr lang="es-ES" sz="2000"/>
              <a:t> más antigua del universo. Es evidencia del Big Bang, representada por la proyección Mollweide.</a:t>
            </a:r>
            <a:endParaRPr sz="2000"/>
          </a:p>
        </p:txBody>
      </p:sp>
      <p:sp>
        <p:nvSpPr>
          <p:cNvPr id="394" name="Google Shape;394;g1b9ccbb59af_0_83"/>
          <p:cNvSpPr txBox="1"/>
          <p:nvPr>
            <p:ph idx="12" type="sldNum"/>
          </p:nvPr>
        </p:nvSpPr>
        <p:spPr>
          <a:xfrm>
            <a:off x="9948863" y="6507212"/>
            <a:ext cx="1692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395" name="Google Shape;395;g1b9ccbb59af_0_83"/>
          <p:cNvPicPr preferRelativeResize="0"/>
          <p:nvPr/>
        </p:nvPicPr>
        <p:blipFill rotWithShape="1">
          <a:blip r:embed="rId3">
            <a:alphaModFix/>
          </a:blip>
          <a:srcRect b="10653" l="1442" r="1062" t="10313"/>
          <a:stretch/>
        </p:blipFill>
        <p:spPr>
          <a:xfrm>
            <a:off x="2520225" y="3116950"/>
            <a:ext cx="6203700" cy="3142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b9ccbb59af_3_0"/>
          <p:cNvSpPr txBox="1"/>
          <p:nvPr>
            <p:ph idx="12" type="sldNum"/>
          </p:nvPr>
        </p:nvSpPr>
        <p:spPr>
          <a:xfrm>
            <a:off x="9948863" y="6507212"/>
            <a:ext cx="1692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402" name="Google Shape;402;g1b9ccbb59af_3_0"/>
          <p:cNvSpPr txBox="1"/>
          <p:nvPr>
            <p:ph type="title"/>
          </p:nvPr>
        </p:nvSpPr>
        <p:spPr>
          <a:xfrm rot="-516">
            <a:off x="2992121" y="2595644"/>
            <a:ext cx="5991900" cy="941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u="sng"/>
              <a:t>Conclusión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b9ccbb59af_0_153"/>
          <p:cNvSpPr txBox="1"/>
          <p:nvPr>
            <p:ph type="title"/>
          </p:nvPr>
        </p:nvSpPr>
        <p:spPr>
          <a:xfrm>
            <a:off x="3484275" y="549275"/>
            <a:ext cx="3566100" cy="71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Bibliografía</a:t>
            </a:r>
            <a:endParaRPr/>
          </a:p>
        </p:txBody>
      </p:sp>
      <p:sp>
        <p:nvSpPr>
          <p:cNvPr id="409" name="Google Shape;409;g1b9ccbb59af_0_153"/>
          <p:cNvSpPr txBox="1"/>
          <p:nvPr>
            <p:ph idx="1" type="body"/>
          </p:nvPr>
        </p:nvSpPr>
        <p:spPr>
          <a:xfrm>
            <a:off x="1611225" y="1902450"/>
            <a:ext cx="7238100" cy="292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1.- NASA. (n.d.). </a:t>
            </a:r>
            <a:r>
              <a:rPr i="1" lang="es-ES" sz="1100">
                <a:latin typeface="Arial"/>
                <a:ea typeface="Arial"/>
                <a:cs typeface="Arial"/>
                <a:sym typeface="Arial"/>
              </a:rPr>
              <a:t>Lambda - Iras Galactic Plane Maps details</a:t>
            </a:r>
            <a:r>
              <a:rPr lang="es-ES" sz="1100">
                <a:latin typeface="Arial"/>
                <a:ea typeface="Arial"/>
                <a:cs typeface="Arial"/>
                <a:sym typeface="Arial"/>
              </a:rPr>
              <a:t>. NASA. Retrieved December 15, 2022, from </a:t>
            </a:r>
            <a:r>
              <a:rPr lang="es-E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https://lambda.gsfc.nasa.gov/product/iras/iras_galp_info.html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2.-NASA. (n.d.). </a:t>
            </a:r>
            <a:r>
              <a:rPr i="1" lang="es-ES" sz="1100">
                <a:latin typeface="Arial"/>
                <a:ea typeface="Arial"/>
                <a:cs typeface="Arial"/>
                <a:sym typeface="Arial"/>
              </a:rPr>
              <a:t>Wilkinson Microwave Anisotropy Probe (WMAP)</a:t>
            </a:r>
            <a:r>
              <a:rPr lang="es-ES" sz="1100">
                <a:latin typeface="Arial"/>
                <a:ea typeface="Arial"/>
                <a:cs typeface="Arial"/>
                <a:sym typeface="Arial"/>
              </a:rPr>
              <a:t>. NASA. Retrieved December 15, 2022, from </a:t>
            </a:r>
            <a:r>
              <a:rPr lang="es-E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https://map.gsfc.nasa.gov/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3.-</a:t>
            </a:r>
            <a:r>
              <a:rPr i="1" lang="es-ES" sz="1100">
                <a:latin typeface="Arial"/>
                <a:ea typeface="Arial"/>
                <a:cs typeface="Arial"/>
                <a:sym typeface="Arial"/>
              </a:rPr>
              <a:t>Cosmic Microwave Background (CMB) radiation</a:t>
            </a:r>
            <a:r>
              <a:rPr lang="es-ES" sz="1100">
                <a:latin typeface="Arial"/>
                <a:ea typeface="Arial"/>
                <a:cs typeface="Arial"/>
                <a:sym typeface="Arial"/>
              </a:rPr>
              <a:t>. ESA. (n.d.). Retrieved December 15, 2022, from </a:t>
            </a:r>
            <a:r>
              <a:rPr lang="es-E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https://www.esa.int/Science_Exploration/Space_Science/Herschel/Cosmic_Microwave_Background_CMB_radiation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4.-</a:t>
            </a:r>
            <a:r>
              <a:rPr i="1" lang="es-ES" sz="1100">
                <a:latin typeface="Arial"/>
                <a:ea typeface="Arial"/>
                <a:cs typeface="Arial"/>
                <a:sym typeface="Arial"/>
              </a:rPr>
              <a:t>Hammer Projection</a:t>
            </a:r>
            <a:r>
              <a:rPr lang="es-ES" sz="1100">
                <a:latin typeface="Arial"/>
                <a:ea typeface="Arial"/>
                <a:cs typeface="Arial"/>
                <a:sym typeface="Arial"/>
              </a:rPr>
              <a:t>. Hammer Projection - MATLAB. (n.d.). Retrieved December 15, 2022, from </a:t>
            </a:r>
            <a:r>
              <a:rPr lang="es-E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https://www.mathworks.com/help/map/hammer.html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5.-Wikimedia Foundation. (2022, November 4). </a:t>
            </a:r>
            <a:r>
              <a:rPr i="1" lang="es-ES" sz="1100">
                <a:latin typeface="Arial"/>
                <a:ea typeface="Arial"/>
                <a:cs typeface="Arial"/>
                <a:sym typeface="Arial"/>
              </a:rPr>
              <a:t>Mollweide projection</a:t>
            </a:r>
            <a:r>
              <a:rPr lang="es-ES" sz="1100">
                <a:latin typeface="Arial"/>
                <a:ea typeface="Arial"/>
                <a:cs typeface="Arial"/>
                <a:sym typeface="Arial"/>
              </a:rPr>
              <a:t>. Wikipedia. Retrieved December 15, 2022, from </a:t>
            </a:r>
            <a:r>
              <a:rPr lang="es-E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https://en.wikipedia.org/wiki/Mollweide_projection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6.-Wikimedia Foundation. (2021, June 3). </a:t>
            </a:r>
            <a:r>
              <a:rPr i="1" lang="es-ES" sz="1100">
                <a:latin typeface="Arial"/>
                <a:ea typeface="Arial"/>
                <a:cs typeface="Arial"/>
                <a:sym typeface="Arial"/>
              </a:rPr>
              <a:t>Aitoff projection</a:t>
            </a:r>
            <a:r>
              <a:rPr lang="es-ES" sz="1100">
                <a:latin typeface="Arial"/>
                <a:ea typeface="Arial"/>
                <a:cs typeface="Arial"/>
                <a:sym typeface="Arial"/>
              </a:rPr>
              <a:t>. Wikipedia. Retrieved December 15, 2022, from https://en.wikipedia.org/wiki/Aitoff_projection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1b9ccbb59af_0_153"/>
          <p:cNvSpPr txBox="1"/>
          <p:nvPr>
            <p:ph idx="12" type="sldNum"/>
          </p:nvPr>
        </p:nvSpPr>
        <p:spPr>
          <a:xfrm>
            <a:off x="9948863" y="6507212"/>
            <a:ext cx="1692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"/>
          <p:cNvSpPr/>
          <p:nvPr/>
        </p:nvSpPr>
        <p:spPr>
          <a:xfrm>
            <a:off x="107500" y="1708625"/>
            <a:ext cx="5988600" cy="3743700"/>
          </a:xfrm>
          <a:prstGeom prst="snip1Rect">
            <a:avLst>
              <a:gd fmla="val 16667" name="adj"/>
            </a:avLst>
          </a:prstGeom>
          <a:solidFill>
            <a:srgbClr val="746EB3">
              <a:alpha val="40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"/>
          <p:cNvSpPr txBox="1"/>
          <p:nvPr>
            <p:ph type="ctrTitle"/>
          </p:nvPr>
        </p:nvSpPr>
        <p:spPr>
          <a:xfrm>
            <a:off x="550875" y="234850"/>
            <a:ext cx="5437200" cy="74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s-ES"/>
              <a:t>Proyecciones</a:t>
            </a:r>
            <a:endParaRPr/>
          </a:p>
        </p:txBody>
      </p:sp>
      <p:sp>
        <p:nvSpPr>
          <p:cNvPr id="217" name="Google Shape;217;p2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18" name="Google Shape;21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4025" y="109200"/>
            <a:ext cx="4929000" cy="2464500"/>
          </a:xfrm>
          <a:prstGeom prst="ellipse">
            <a:avLst/>
          </a:prstGeom>
          <a:noFill/>
          <a:ln cap="flat" cmpd="sng" w="9525">
            <a:solidFill>
              <a:srgbClr val="746EB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9" name="Google Shape;219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7675" y="2677300"/>
            <a:ext cx="5341800" cy="4173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20" name="Google Shape;220;p2"/>
          <p:cNvSpPr txBox="1"/>
          <p:nvPr>
            <p:ph idx="4294967295" type="body"/>
          </p:nvPr>
        </p:nvSpPr>
        <p:spPr>
          <a:xfrm>
            <a:off x="199675" y="1969775"/>
            <a:ext cx="5631000" cy="3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238125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-ES"/>
              <a:t>Una proyección es el proceso de transformar las coordenadas geográficas de una estructura curva en coordenadas planas para representarla parcial o totalmente.</a:t>
            </a:r>
            <a:endParaRPr/>
          </a:p>
          <a:p>
            <a:pPr indent="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38125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s-ES"/>
              <a:t>Frecuentemente tenemos una muestra y queremos hacer una representación del cielo de ella. Es esencial usar una proyección de igual </a:t>
            </a:r>
            <a:r>
              <a:rPr lang="es-ES"/>
              <a:t>área</a:t>
            </a:r>
            <a:r>
              <a:rPr lang="es-ES"/>
              <a:t> para preservar la densidad de los puntos. Hay muchas proyecciones pero hay tres de mayor reconocimiento en el mundo de la </a:t>
            </a:r>
            <a:r>
              <a:rPr lang="es-ES"/>
              <a:t>astronomía</a:t>
            </a:r>
            <a:r>
              <a:rPr lang="es-ES"/>
              <a:t>, dada una ascensión recta α y declinación δ.</a:t>
            </a:r>
            <a:endParaRPr/>
          </a:p>
        </p:txBody>
      </p:sp>
      <p:sp>
        <p:nvSpPr>
          <p:cNvPr id="221" name="Google Shape;221;p2"/>
          <p:cNvSpPr txBox="1"/>
          <p:nvPr/>
        </p:nvSpPr>
        <p:spPr>
          <a:xfrm>
            <a:off x="274675" y="6414800"/>
            <a:ext cx="654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</a:rPr>
              <a:t>Fuente: </a:t>
            </a:r>
            <a:r>
              <a:rPr lang="es-ES" sz="1000">
                <a:solidFill>
                  <a:schemeClr val="lt1"/>
                </a:solidFill>
              </a:rPr>
              <a:t>https://www.perunica.ru/maps/929-geograficheskij-atlas-ptolemeya.html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b9ccbb59af_0_177"/>
          <p:cNvSpPr txBox="1"/>
          <p:nvPr>
            <p:ph type="title"/>
          </p:nvPr>
        </p:nvSpPr>
        <p:spPr>
          <a:xfrm>
            <a:off x="3484275" y="549275"/>
            <a:ext cx="3566100" cy="71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Bibliografía</a:t>
            </a:r>
            <a:endParaRPr/>
          </a:p>
        </p:txBody>
      </p:sp>
      <p:sp>
        <p:nvSpPr>
          <p:cNvPr id="417" name="Google Shape;417;g1b9ccbb59af_0_177"/>
          <p:cNvSpPr txBox="1"/>
          <p:nvPr>
            <p:ph idx="1" type="body"/>
          </p:nvPr>
        </p:nvSpPr>
        <p:spPr>
          <a:xfrm>
            <a:off x="1611225" y="1902450"/>
            <a:ext cx="7238100" cy="292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1.- </a:t>
            </a:r>
            <a:r>
              <a:rPr lang="es-ES" sz="1100">
                <a:latin typeface="Arial"/>
                <a:ea typeface="Arial"/>
                <a:cs typeface="Arial"/>
                <a:sym typeface="Arial"/>
              </a:rPr>
              <a:t>California Institute of Technology. (n.d.). </a:t>
            </a:r>
            <a:r>
              <a:rPr i="1" lang="es-ES" sz="1100">
                <a:latin typeface="Arial"/>
                <a:ea typeface="Arial"/>
                <a:cs typeface="Arial"/>
                <a:sym typeface="Arial"/>
              </a:rPr>
              <a:t>The Wide-field Infrared Survey Explorer at IPAC</a:t>
            </a:r>
            <a:r>
              <a:rPr lang="es-ES" sz="1100">
                <a:latin typeface="Arial"/>
                <a:ea typeface="Arial"/>
                <a:cs typeface="Arial"/>
                <a:sym typeface="Arial"/>
              </a:rPr>
              <a:t>. Wise all-sky data release. Retrieved December 15, 2022, from </a:t>
            </a:r>
            <a:r>
              <a:rPr lang="es-E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https://wise2.ipac.caltech.edu/docs/release/allsky/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1b9ccbb59af_0_177"/>
          <p:cNvSpPr txBox="1"/>
          <p:nvPr>
            <p:ph idx="12" type="sldNum"/>
          </p:nvPr>
        </p:nvSpPr>
        <p:spPr>
          <a:xfrm>
            <a:off x="9948863" y="6507212"/>
            <a:ext cx="1692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b9ccbb59af_0_19"/>
          <p:cNvSpPr/>
          <p:nvPr/>
        </p:nvSpPr>
        <p:spPr>
          <a:xfrm>
            <a:off x="2570575" y="-184775"/>
            <a:ext cx="6761400" cy="1533300"/>
          </a:xfrm>
          <a:prstGeom prst="ellipse">
            <a:avLst/>
          </a:prstGeom>
          <a:solidFill>
            <a:srgbClr val="746EB3">
              <a:alpha val="40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1b9ccbb59af_0_19"/>
          <p:cNvSpPr txBox="1"/>
          <p:nvPr>
            <p:ph type="title"/>
          </p:nvPr>
        </p:nvSpPr>
        <p:spPr>
          <a:xfrm>
            <a:off x="2977050" y="242225"/>
            <a:ext cx="6237900" cy="12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s-ES"/>
              <a:t>Tipos de proyecciones</a:t>
            </a:r>
            <a:endParaRPr/>
          </a:p>
        </p:txBody>
      </p:sp>
      <p:sp>
        <p:nvSpPr>
          <p:cNvPr id="228" name="Google Shape;228;g1b9ccbb59af_0_19"/>
          <p:cNvSpPr txBox="1"/>
          <p:nvPr>
            <p:ph idx="12" type="sldNum"/>
          </p:nvPr>
        </p:nvSpPr>
        <p:spPr>
          <a:xfrm>
            <a:off x="9948863" y="6507212"/>
            <a:ext cx="16923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29" name="Google Shape;229;g1b9ccbb59af_0_19"/>
          <p:cNvSpPr txBox="1"/>
          <p:nvPr/>
        </p:nvSpPr>
        <p:spPr>
          <a:xfrm>
            <a:off x="2146300" y="1343075"/>
            <a:ext cx="2321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>
                <a:solidFill>
                  <a:schemeClr val="lt1"/>
                </a:solidFill>
              </a:rPr>
              <a:t>Cónicas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230" name="Google Shape;230;g1b9ccbb59af_0_19"/>
          <p:cNvSpPr txBox="1"/>
          <p:nvPr/>
        </p:nvSpPr>
        <p:spPr>
          <a:xfrm>
            <a:off x="5223275" y="3839775"/>
            <a:ext cx="1692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>
                <a:solidFill>
                  <a:schemeClr val="lt1"/>
                </a:solidFill>
              </a:rPr>
              <a:t>Cilíndricas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231" name="Google Shape;231;g1b9ccbb59af_0_19"/>
          <p:cNvSpPr txBox="1"/>
          <p:nvPr/>
        </p:nvSpPr>
        <p:spPr>
          <a:xfrm>
            <a:off x="8270588" y="1266875"/>
            <a:ext cx="1692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>
                <a:solidFill>
                  <a:schemeClr val="lt1"/>
                </a:solidFill>
              </a:rPr>
              <a:t>Azimutal</a:t>
            </a:r>
            <a:endParaRPr sz="2100">
              <a:solidFill>
                <a:schemeClr val="lt1"/>
              </a:solidFill>
            </a:endParaRPr>
          </a:p>
        </p:txBody>
      </p:sp>
      <p:pic>
        <p:nvPicPr>
          <p:cNvPr id="232" name="Google Shape;232;g1b9ccbb59af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575" y="1675475"/>
            <a:ext cx="4552850" cy="1989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1b9ccbb59af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1500" y="4401125"/>
            <a:ext cx="4249000" cy="232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1b9ccbb59af_0_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2025" y="1841425"/>
            <a:ext cx="4552851" cy="2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1b9ccbb59af_0_19"/>
          <p:cNvSpPr txBox="1"/>
          <p:nvPr/>
        </p:nvSpPr>
        <p:spPr>
          <a:xfrm>
            <a:off x="7727325" y="4060625"/>
            <a:ext cx="6761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</a:rPr>
              <a:t>Fuente: </a:t>
            </a:r>
            <a:r>
              <a:rPr lang="es-ES" sz="1000">
                <a:solidFill>
                  <a:schemeClr val="lt1"/>
                </a:solidFill>
              </a:rPr>
              <a:t>https://es.wikipedia.org/wiki/Proyección_acimutal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b9ccbb59af_1_24"/>
          <p:cNvSpPr/>
          <p:nvPr/>
        </p:nvSpPr>
        <p:spPr>
          <a:xfrm>
            <a:off x="148275" y="2118350"/>
            <a:ext cx="5795400" cy="3411000"/>
          </a:xfrm>
          <a:prstGeom prst="snip1Rect">
            <a:avLst>
              <a:gd fmla="val 16667" name="adj"/>
            </a:avLst>
          </a:prstGeom>
          <a:solidFill>
            <a:srgbClr val="746EB3">
              <a:alpha val="40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1b9ccbb59af_1_24"/>
          <p:cNvSpPr txBox="1"/>
          <p:nvPr>
            <p:ph type="title"/>
          </p:nvPr>
        </p:nvSpPr>
        <p:spPr>
          <a:xfrm>
            <a:off x="808275" y="319175"/>
            <a:ext cx="4743000" cy="126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Proyecciones de “</a:t>
            </a:r>
            <a:r>
              <a:rPr lang="es-ES"/>
              <a:t>Áreas</a:t>
            </a:r>
            <a:r>
              <a:rPr lang="es-ES"/>
              <a:t> iguales”</a:t>
            </a:r>
            <a:endParaRPr/>
          </a:p>
        </p:txBody>
      </p:sp>
      <p:sp>
        <p:nvSpPr>
          <p:cNvPr id="243" name="Google Shape;243;g1b9ccbb59af_1_24"/>
          <p:cNvSpPr txBox="1"/>
          <p:nvPr>
            <p:ph idx="1" type="body"/>
          </p:nvPr>
        </p:nvSpPr>
        <p:spPr>
          <a:xfrm>
            <a:off x="246075" y="2513675"/>
            <a:ext cx="5384400" cy="301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s-ES" sz="2400"/>
              <a:t>Mantienen las áreas relativas entre distintas partes del mapa constante.</a:t>
            </a:r>
            <a:endParaRPr sz="24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s-ES" sz="2400"/>
              <a:t>Conservan la densidad de puntos, algo que resulta muy importante para la observación de los datos y su análisis.</a:t>
            </a:r>
            <a:endParaRPr sz="2400"/>
          </a:p>
        </p:txBody>
      </p:sp>
      <p:sp>
        <p:nvSpPr>
          <p:cNvPr id="244" name="Google Shape;244;g1b9ccbb59af_1_24"/>
          <p:cNvSpPr txBox="1"/>
          <p:nvPr>
            <p:ph idx="12" type="sldNum"/>
          </p:nvPr>
        </p:nvSpPr>
        <p:spPr>
          <a:xfrm>
            <a:off x="9948863" y="6507212"/>
            <a:ext cx="1692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45" name="Google Shape;245;g1b9ccbb59af_1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4675" y="2657124"/>
            <a:ext cx="3850200" cy="385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46" name="Google Shape;246;g1b9ccbb59af_1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6069" y="190688"/>
            <a:ext cx="4317605" cy="215882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1b9ccbb59af_1_24"/>
          <p:cNvSpPr txBox="1"/>
          <p:nvPr/>
        </p:nvSpPr>
        <p:spPr>
          <a:xfrm>
            <a:off x="5634850" y="6507200"/>
            <a:ext cx="675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Fuente: https://en.wikipedia.org/wiki/File:Mercator_with_Tissot%27s_Indicatrices_of_Distortion.svg</a:t>
            </a:r>
            <a:endParaRPr sz="1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"/>
          <p:cNvSpPr/>
          <p:nvPr/>
        </p:nvSpPr>
        <p:spPr>
          <a:xfrm rot="5400000">
            <a:off x="-1285900" y="1254950"/>
            <a:ext cx="6894300" cy="43002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746EB3">
              <a:alpha val="40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56" name="Google Shape;25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8662" y="2508025"/>
            <a:ext cx="3838500" cy="3876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7" name="Google Shape;257;p3"/>
          <p:cNvSpPr txBox="1"/>
          <p:nvPr>
            <p:ph type="title"/>
          </p:nvPr>
        </p:nvSpPr>
        <p:spPr>
          <a:xfrm>
            <a:off x="147125" y="0"/>
            <a:ext cx="3969300" cy="6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s-ES"/>
              <a:t>Similitud entre coordenadas terrestres y celestes</a:t>
            </a:r>
            <a:endParaRPr/>
          </a:p>
        </p:txBody>
      </p:sp>
      <p:pic>
        <p:nvPicPr>
          <p:cNvPr id="258" name="Google Shape;258;p3"/>
          <p:cNvPicPr preferRelativeResize="0"/>
          <p:nvPr/>
        </p:nvPicPr>
        <p:blipFill rotWithShape="1">
          <a:blip r:embed="rId4">
            <a:alphaModFix/>
          </a:blip>
          <a:srcRect b="0" l="0" r="0" t="4652"/>
          <a:stretch/>
        </p:blipFill>
        <p:spPr>
          <a:xfrm>
            <a:off x="4799100" y="443200"/>
            <a:ext cx="3561900" cy="3362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59" name="Google Shape;259;p3"/>
          <p:cNvSpPr txBox="1"/>
          <p:nvPr/>
        </p:nvSpPr>
        <p:spPr>
          <a:xfrm>
            <a:off x="5584375" y="6414800"/>
            <a:ext cx="63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</a:rPr>
              <a:t>Fuente: </a:t>
            </a:r>
            <a:r>
              <a:rPr lang="es-ES" sz="1000">
                <a:solidFill>
                  <a:schemeClr val="lt1"/>
                </a:solidFill>
              </a:rPr>
              <a:t>https://astronomy.com/magazine/ask-astro/2013/07/sky-coordinates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b9ccbb59af_0_110"/>
          <p:cNvSpPr/>
          <p:nvPr/>
        </p:nvSpPr>
        <p:spPr>
          <a:xfrm>
            <a:off x="3109550" y="0"/>
            <a:ext cx="5686800" cy="1262100"/>
          </a:xfrm>
          <a:prstGeom prst="ellipse">
            <a:avLst/>
          </a:prstGeom>
          <a:solidFill>
            <a:srgbClr val="746EB3">
              <a:alpha val="40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1b9ccbb59af_0_110"/>
          <p:cNvSpPr txBox="1"/>
          <p:nvPr>
            <p:ph type="title"/>
          </p:nvPr>
        </p:nvSpPr>
        <p:spPr>
          <a:xfrm>
            <a:off x="3997200" y="230250"/>
            <a:ext cx="4197600" cy="111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En astronomía:</a:t>
            </a:r>
            <a:endParaRPr/>
          </a:p>
        </p:txBody>
      </p:sp>
      <p:sp>
        <p:nvSpPr>
          <p:cNvPr id="267" name="Google Shape;267;g1b9ccbb59af_0_110"/>
          <p:cNvSpPr txBox="1"/>
          <p:nvPr>
            <p:ph idx="1" type="body"/>
          </p:nvPr>
        </p:nvSpPr>
        <p:spPr>
          <a:xfrm>
            <a:off x="504725" y="1665350"/>
            <a:ext cx="5618400" cy="361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100"/>
              <a:t>En astronomía hay varias proyecciones reconocidas</a:t>
            </a:r>
            <a:endParaRPr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100"/>
              <a:t>1) Aitoff</a:t>
            </a:r>
            <a:endParaRPr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100"/>
              <a:t>2) Hammer-Aitoff</a:t>
            </a:r>
            <a:endParaRPr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100"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3) Sanson-Flamsteed</a:t>
            </a:r>
            <a:endParaRPr sz="2100">
              <a:extLst>
                <a:ext uri="http://customooxmlschemas.google.com/">
                  <go:slidesCustomData xmlns:go="http://customooxmlschemas.google.com/" textRoundtripDataId="1"/>
                </a:ext>
              </a:extLst>
            </a:endParaRPr>
          </a:p>
          <a:p>
            <a:pPr indent="0" lvl="0" marL="0" rtl="0" algn="l">
              <a:spcBef>
                <a:spcPts val="1000"/>
              </a:spcBef>
              <a:spcAft>
                <a:spcPts val="800"/>
              </a:spcAft>
              <a:buNone/>
            </a:pPr>
            <a:r>
              <a:rPr lang="es-ES" sz="2100"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4) Mollweide</a:t>
            </a:r>
            <a:endParaRPr sz="2100"/>
          </a:p>
        </p:txBody>
      </p:sp>
      <p:sp>
        <p:nvSpPr>
          <p:cNvPr id="268" name="Google Shape;268;g1b9ccbb59af_0_110"/>
          <p:cNvSpPr txBox="1"/>
          <p:nvPr>
            <p:ph idx="12" type="sldNum"/>
          </p:nvPr>
        </p:nvSpPr>
        <p:spPr>
          <a:xfrm>
            <a:off x="9948863" y="6507212"/>
            <a:ext cx="1692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69" name="Google Shape;269;g1b9ccbb59af_0_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7575" y="2916250"/>
            <a:ext cx="6258000" cy="3351000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12" kx="0" rotWithShape="0" algn="bl" stA="38000" stPos="0" sy="-100000" ky="0"/>
          </a:effectLst>
        </p:spPr>
      </p:pic>
      <p:sp>
        <p:nvSpPr>
          <p:cNvPr id="270" name="Google Shape;270;g1b9ccbb59af_0_110"/>
          <p:cNvSpPr/>
          <p:nvPr/>
        </p:nvSpPr>
        <p:spPr>
          <a:xfrm>
            <a:off x="6123125" y="5516575"/>
            <a:ext cx="555300" cy="289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1b9ccbb59af_0_110"/>
          <p:cNvSpPr/>
          <p:nvPr/>
        </p:nvSpPr>
        <p:spPr>
          <a:xfrm>
            <a:off x="6770550" y="5516575"/>
            <a:ext cx="629700" cy="289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1b9ccbb59af_0_110"/>
          <p:cNvSpPr/>
          <p:nvPr/>
        </p:nvSpPr>
        <p:spPr>
          <a:xfrm>
            <a:off x="8866850" y="5584450"/>
            <a:ext cx="629700" cy="289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b9ccbb59af_0_51"/>
          <p:cNvSpPr/>
          <p:nvPr/>
        </p:nvSpPr>
        <p:spPr>
          <a:xfrm>
            <a:off x="1519875" y="1356350"/>
            <a:ext cx="8648100" cy="2439600"/>
          </a:xfrm>
          <a:prstGeom prst="snip1Rect">
            <a:avLst>
              <a:gd fmla="val 16667" name="adj"/>
            </a:avLst>
          </a:prstGeom>
          <a:solidFill>
            <a:srgbClr val="746EB3">
              <a:alpha val="40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78" name="Google Shape;278;g1b9ccbb59af_0_51"/>
          <p:cNvSpPr txBox="1"/>
          <p:nvPr>
            <p:ph type="title"/>
          </p:nvPr>
        </p:nvSpPr>
        <p:spPr>
          <a:xfrm>
            <a:off x="472475" y="311725"/>
            <a:ext cx="66681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5400"/>
              <a:t>Proyección de Albers</a:t>
            </a:r>
            <a:endParaRPr/>
          </a:p>
        </p:txBody>
      </p:sp>
      <p:sp>
        <p:nvSpPr>
          <p:cNvPr id="279" name="Google Shape;279;g1b9ccbb59af_0_51"/>
          <p:cNvSpPr txBox="1"/>
          <p:nvPr>
            <p:ph idx="12" type="sldNum"/>
          </p:nvPr>
        </p:nvSpPr>
        <p:spPr>
          <a:xfrm>
            <a:off x="9948863" y="6507212"/>
            <a:ext cx="16923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80" name="Google Shape;280;g1b9ccbb59af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475" y="4038877"/>
            <a:ext cx="4505018" cy="264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1b9ccbb59af_0_51"/>
          <p:cNvSpPr txBox="1"/>
          <p:nvPr/>
        </p:nvSpPr>
        <p:spPr>
          <a:xfrm>
            <a:off x="1753000" y="1612950"/>
            <a:ext cx="81054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Gill Sans"/>
              <a:buChar char="●"/>
            </a:pPr>
            <a:r>
              <a:rPr lang="es-ES" sz="1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Cónica, </a:t>
            </a:r>
            <a:r>
              <a:rPr lang="es-ES" sz="1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mapa de proyecciones de igual área que usa dos paralelos como e</a:t>
            </a:r>
            <a:r>
              <a:rPr i="1" lang="es-ES" sz="1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stándar</a:t>
            </a:r>
            <a:r>
              <a:rPr lang="es-ES" sz="1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. Aunque la escala y forma no es preservada, la distorsión es mínima en ambos paralelos e</a:t>
            </a:r>
            <a:r>
              <a:rPr i="1" lang="es-ES" sz="1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stándar</a:t>
            </a:r>
            <a:r>
              <a:rPr lang="es-ES" sz="1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.</a:t>
            </a:r>
            <a:endParaRPr sz="19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Gill Sans"/>
              <a:buChar char="●"/>
            </a:pPr>
            <a:r>
              <a:rPr lang="es-ES" sz="1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Si uno de los paralelos estándar es algún polo, a esta proyección se le denomina “Proyección cónica de Lambert de áreas iguales”.</a:t>
            </a:r>
            <a:endParaRPr sz="19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82" name="Google Shape;282;g1b9ccbb59af_0_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3950" y="4183375"/>
            <a:ext cx="4795550" cy="23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1b9ccbb59af_0_51"/>
          <p:cNvSpPr txBox="1"/>
          <p:nvPr/>
        </p:nvSpPr>
        <p:spPr>
          <a:xfrm>
            <a:off x="3995625" y="6399500"/>
            <a:ext cx="369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Fuente: https://en.wikipedia.org/wiki/Albers_projection</a:t>
            </a:r>
            <a:endParaRPr sz="1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b9ccbb59af_0_64"/>
          <p:cNvSpPr/>
          <p:nvPr/>
        </p:nvSpPr>
        <p:spPr>
          <a:xfrm>
            <a:off x="148275" y="2250375"/>
            <a:ext cx="5259600" cy="3176100"/>
          </a:xfrm>
          <a:prstGeom prst="snip1Rect">
            <a:avLst>
              <a:gd fmla="val 16667" name="adj"/>
            </a:avLst>
          </a:prstGeom>
          <a:solidFill>
            <a:srgbClr val="746EB3">
              <a:alpha val="40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1b9ccbb59af_0_64"/>
          <p:cNvSpPr txBox="1"/>
          <p:nvPr>
            <p:ph type="title"/>
          </p:nvPr>
        </p:nvSpPr>
        <p:spPr>
          <a:xfrm>
            <a:off x="305930" y="392350"/>
            <a:ext cx="6052500" cy="133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Proyección de </a:t>
            </a:r>
            <a:r>
              <a:rPr lang="es-ES"/>
              <a:t>Behrmann</a:t>
            </a:r>
            <a:endParaRPr/>
          </a:p>
        </p:txBody>
      </p:sp>
      <p:sp>
        <p:nvSpPr>
          <p:cNvPr id="291" name="Google Shape;291;g1b9ccbb59af_0_64"/>
          <p:cNvSpPr txBox="1"/>
          <p:nvPr>
            <p:ph idx="1" type="body"/>
          </p:nvPr>
        </p:nvSpPr>
        <p:spPr>
          <a:xfrm>
            <a:off x="224875" y="2426225"/>
            <a:ext cx="4881300" cy="389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Font typeface="Gill Sans"/>
              <a:buChar char="●"/>
            </a:pPr>
            <a:r>
              <a:rPr lang="es-ES"/>
              <a:t>Proyección </a:t>
            </a:r>
            <a:r>
              <a:rPr lang="es-ES"/>
              <a:t>cilíndrica</a:t>
            </a:r>
            <a:r>
              <a:rPr lang="es-ES"/>
              <a:t> de  áreas iguales.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ill Sans"/>
              <a:buChar char="●"/>
            </a:pPr>
            <a:r>
              <a:rPr lang="es-ES"/>
              <a:t>Contiene 2 paralelos estándar en 30° norte y sur.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ill Sans"/>
              <a:buChar char="●"/>
            </a:pPr>
            <a:r>
              <a:rPr lang="es-ES"/>
              <a:t>Los meridianos están equiespaciados.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ill Sans"/>
              <a:buChar char="●"/>
            </a:pPr>
            <a:r>
              <a:rPr lang="es-ES"/>
              <a:t>La distancia entre los paralelos disminuye conforme se acercan a los polos.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ill Sans"/>
              <a:buChar char="●"/>
            </a:pPr>
            <a:r>
              <a:rPr lang="es-ES"/>
              <a:t> Se pierde conformidad al acercarse a los polos.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1b9ccbb59af_0_64"/>
          <p:cNvSpPr txBox="1"/>
          <p:nvPr>
            <p:ph idx="12" type="sldNum"/>
          </p:nvPr>
        </p:nvSpPr>
        <p:spPr>
          <a:xfrm>
            <a:off x="9948863" y="6507212"/>
            <a:ext cx="1692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93" name="Google Shape;293;g1b9ccbb59af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9929" y="285825"/>
            <a:ext cx="5825020" cy="303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1b9ccbb59af_0_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9925" y="3301053"/>
            <a:ext cx="5825026" cy="3012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b9ccbb59af_1_45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Proyección azimutal equidistante</a:t>
            </a:r>
            <a:endParaRPr/>
          </a:p>
        </p:txBody>
      </p:sp>
      <p:sp>
        <p:nvSpPr>
          <p:cNvPr id="301" name="Google Shape;301;g1b9ccbb59af_1_45"/>
          <p:cNvSpPr txBox="1"/>
          <p:nvPr>
            <p:ph idx="1" type="body"/>
          </p:nvPr>
        </p:nvSpPr>
        <p:spPr>
          <a:xfrm>
            <a:off x="550788" y="1675449"/>
            <a:ext cx="11090400" cy="397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s-ES" sz="1800">
                <a:latin typeface="Arial"/>
                <a:ea typeface="Arial"/>
                <a:cs typeface="Arial"/>
                <a:sym typeface="Arial"/>
              </a:rPr>
              <a:t>Se caracteriza por conservar la distancia radial (desde el centro)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s-ES" sz="1800">
                <a:latin typeface="Arial"/>
                <a:ea typeface="Arial"/>
                <a:cs typeface="Arial"/>
                <a:sym typeface="Arial"/>
              </a:rPr>
              <a:t>No es conforme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s-ES" sz="1800">
                <a:latin typeface="Arial"/>
                <a:ea typeface="Arial"/>
                <a:cs typeface="Arial"/>
                <a:sym typeface="Arial"/>
              </a:rPr>
              <a:t>Usualmente se centra en los polos, donde tiene los paralelos como círculos </a:t>
            </a:r>
            <a:r>
              <a:rPr lang="es-ES" sz="1800">
                <a:latin typeface="Arial"/>
                <a:ea typeface="Arial"/>
                <a:cs typeface="Arial"/>
                <a:sym typeface="Arial"/>
              </a:rPr>
              <a:t>concéntricos (La bandera de la ONU tiene esta forma)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s-ES" sz="1800">
                <a:latin typeface="Arial"/>
                <a:ea typeface="Arial"/>
                <a:cs typeface="Arial"/>
                <a:sym typeface="Arial"/>
              </a:rPr>
              <a:t>Puede representarse con centro en cualquier punto de la esfera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g1b9ccbb59af_1_45"/>
          <p:cNvSpPr txBox="1"/>
          <p:nvPr>
            <p:ph idx="12" type="sldNum"/>
          </p:nvPr>
        </p:nvSpPr>
        <p:spPr>
          <a:xfrm>
            <a:off x="9948863" y="6507212"/>
            <a:ext cx="1692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303" name="Google Shape;303;g1b9ccbb59af_1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738" y="3352300"/>
            <a:ext cx="3048900" cy="304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4" name="Google Shape;304;g1b9ccbb59af_1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0775" y="3352300"/>
            <a:ext cx="3048900" cy="304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5" name="Google Shape;305;g1b9ccbb59af_1_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725" y="3352300"/>
            <a:ext cx="3048900" cy="3048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06" name="Google Shape;306;g1b9ccbb59af_1_45"/>
          <p:cNvSpPr txBox="1"/>
          <p:nvPr/>
        </p:nvSpPr>
        <p:spPr>
          <a:xfrm>
            <a:off x="3711500" y="6507200"/>
            <a:ext cx="468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Fuente: https://en.wikipedia.org/wiki/Azimuthal_equidistant_projection</a:t>
            </a:r>
            <a:endParaRPr sz="10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3DFloatVTI">
  <a:themeElements>
    <a:clrScheme name="Float">
      <a:dk1>
        <a:srgbClr val="000000"/>
      </a:dk1>
      <a:lt1>
        <a:srgbClr val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2022-12-14T21:02:25Z</dcterms:created>
  <dc:creator>Yannick Roth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